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0"/>
  </p:notesMasterIdLst>
  <p:handoutMasterIdLst>
    <p:handoutMasterId r:id="rId41"/>
  </p:handoutMasterIdLst>
  <p:sldIdLst>
    <p:sldId id="309" r:id="rId5"/>
    <p:sldId id="306" r:id="rId6"/>
    <p:sldId id="345" r:id="rId7"/>
    <p:sldId id="311" r:id="rId8"/>
    <p:sldId id="366" r:id="rId9"/>
    <p:sldId id="312" r:id="rId10"/>
    <p:sldId id="358" r:id="rId11"/>
    <p:sldId id="347" r:id="rId12"/>
    <p:sldId id="297" r:id="rId13"/>
    <p:sldId id="329" r:id="rId14"/>
    <p:sldId id="363" r:id="rId15"/>
    <p:sldId id="323" r:id="rId16"/>
    <p:sldId id="362" r:id="rId17"/>
    <p:sldId id="377" r:id="rId18"/>
    <p:sldId id="364" r:id="rId19"/>
    <p:sldId id="368" r:id="rId20"/>
    <p:sldId id="370" r:id="rId21"/>
    <p:sldId id="376" r:id="rId22"/>
    <p:sldId id="369" r:id="rId23"/>
    <p:sldId id="367" r:id="rId24"/>
    <p:sldId id="324" r:id="rId25"/>
    <p:sldId id="372" r:id="rId26"/>
    <p:sldId id="371" r:id="rId27"/>
    <p:sldId id="374" r:id="rId28"/>
    <p:sldId id="375" r:id="rId29"/>
    <p:sldId id="365" r:id="rId30"/>
    <p:sldId id="353" r:id="rId31"/>
    <p:sldId id="373" r:id="rId32"/>
    <p:sldId id="378" r:id="rId33"/>
    <p:sldId id="346" r:id="rId34"/>
    <p:sldId id="268" r:id="rId35"/>
    <p:sldId id="348" r:id="rId36"/>
    <p:sldId id="304" r:id="rId37"/>
    <p:sldId id="350" r:id="rId38"/>
    <p:sldId id="305" r:id="rId39"/>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作成者" initials="A" lastIdx="0" clrIdx="4"/>
  <p:cmAuthor id="6" name="飯島柊香" initials="飯島柊香" lastIdx="1" clrIdx="5">
    <p:extLst>
      <p:ext uri="{19B8F6BF-5375-455C-9EA6-DF929625EA0E}">
        <p15:presenceInfo xmlns:p15="http://schemas.microsoft.com/office/powerpoint/2012/main" userId="飯島柊香"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9C93"/>
    <a:srgbClr val="FBEFDD"/>
    <a:srgbClr val="F4D3A2"/>
    <a:srgbClr val="4D748C"/>
    <a:srgbClr val="F7ED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524" autoAdjust="0"/>
  </p:normalViewPr>
  <p:slideViewPr>
    <p:cSldViewPr snapToGrid="0">
      <p:cViewPr varScale="1">
        <p:scale>
          <a:sx n="67" d="100"/>
          <a:sy n="67" d="100"/>
        </p:scale>
        <p:origin x="568" y="3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5" d="100"/>
          <a:sy n="85" d="100"/>
        </p:scale>
        <p:origin x="301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pPr marL="0" lvl="0" indent="0" algn="l" defTabSz="1955800">
            <a:lnSpc>
              <a:spcPct val="90000"/>
            </a:lnSpc>
            <a:spcBef>
              <a:spcPct val="0"/>
            </a:spcBef>
            <a:spcAft>
              <a:spcPct val="35000"/>
            </a:spcAft>
            <a:buNone/>
          </a:pPr>
          <a:r>
            <a:rPr kumimoji="1" lang="ja-JP" altLang="en-US" sz="2800" kern="1200" dirty="0">
              <a:ln>
                <a:solidFill>
                  <a:srgbClr val="8C3A27"/>
                </a:solidFill>
              </a:ln>
              <a:solidFill>
                <a:prstClr val="white"/>
              </a:solidFill>
              <a:latin typeface="Quire Sans Pro Light"/>
              <a:ea typeface="+mn-ea"/>
              <a:cs typeface="+mn-cs"/>
            </a:rPr>
            <a:t>支出を入力するだけでいい！</a:t>
          </a:r>
          <a:endParaRPr kumimoji="1" lang="en-US" altLang="ja-JP" sz="2800" kern="1200" dirty="0">
            <a:ln>
              <a:solidFill>
                <a:srgbClr val="8C3A27"/>
              </a:solidFill>
            </a:ln>
            <a:solidFill>
              <a:prstClr val="white"/>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rgbClr val="8C3A27"/>
                </a:solidFill>
              </a:ln>
              <a:solidFill>
                <a:prstClr val="white"/>
              </a:solidFill>
              <a:latin typeface="Quire Sans Pro Light"/>
              <a:ea typeface="+mn-ea"/>
              <a:cs typeface="+mn-cs"/>
            </a:rPr>
            <a:t>かんたん支出記録機能</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pPr algn="l"/>
          <a:r>
            <a:rPr kumimoji="1" lang="ja-JP" altLang="en-US" sz="2800" dirty="0">
              <a:ln>
                <a:solidFill>
                  <a:schemeClr val="accent2"/>
                </a:solidFill>
              </a:ln>
            </a:rPr>
            <a:t>ハマって毎日ログイン間違いなし！</a:t>
          </a:r>
          <a:endParaRPr kumimoji="1" lang="en-US" altLang="ja-JP" sz="2800" dirty="0">
            <a:ln>
              <a:solidFill>
                <a:schemeClr val="accent2"/>
              </a:solidFill>
            </a:ln>
          </a:endParaRPr>
        </a:p>
        <a:p>
          <a:pPr algn="ctr"/>
          <a:r>
            <a:rPr kumimoji="1" lang="ja-JP" altLang="en-US" sz="4000" dirty="0">
              <a:ln>
                <a:solidFill>
                  <a:schemeClr val="accent2"/>
                </a:solidFill>
              </a:ln>
            </a:rPr>
            <a:t>キャラクター育成機能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pPr algn="l"/>
          <a:r>
            <a:rPr kumimoji="1" lang="ja-JP" altLang="en-US" sz="2800" dirty="0">
              <a:ln>
                <a:solidFill>
                  <a:schemeClr val="accent2"/>
                </a:solidFill>
              </a:ln>
            </a:rPr>
            <a:t>「</a:t>
          </a:r>
          <a:r>
            <a:rPr kumimoji="1" lang="en-US" altLang="ja-JP" sz="2800" dirty="0">
              <a:ln>
                <a:solidFill>
                  <a:schemeClr val="accent2"/>
                </a:solidFill>
              </a:ln>
            </a:rPr>
            <a:t>nice buy!!</a:t>
          </a:r>
          <a:r>
            <a:rPr kumimoji="1" lang="ja-JP" altLang="en-US" sz="2800" dirty="0">
              <a:ln>
                <a:solidFill>
                  <a:schemeClr val="accent2"/>
                </a:solidFill>
              </a:ln>
            </a:rPr>
            <a:t>」で満たされる承認欲求！</a:t>
          </a:r>
          <a:endParaRPr kumimoji="1" lang="en-US" altLang="ja-JP" sz="2800" dirty="0">
            <a:ln>
              <a:solidFill>
                <a:schemeClr val="accent2"/>
              </a:solidFill>
            </a:ln>
          </a:endParaRPr>
        </a:p>
        <a:p>
          <a:pPr algn="ctr"/>
          <a:r>
            <a:rPr kumimoji="1" lang="ja-JP" altLang="en-US" sz="4000" dirty="0">
              <a:ln>
                <a:solidFill>
                  <a:schemeClr val="accent2"/>
                </a:solidFill>
              </a:ln>
            </a:rPr>
            <a:t>他ユーザとの目標達成共有機能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2">
            <a:lumMod val="60000"/>
            <a:lumOff val="40000"/>
          </a:schemeClr>
        </a:solidFill>
      </dgm:spPr>
      <dgm:t>
        <a:bodyPr/>
        <a:lstStyle/>
        <a:p>
          <a:pPr marL="0" lvl="0" indent="0" algn="l" defTabSz="1955800">
            <a:lnSpc>
              <a:spcPct val="90000"/>
            </a:lnSpc>
            <a:spcBef>
              <a:spcPct val="0"/>
            </a:spcBef>
            <a:spcAft>
              <a:spcPct val="35000"/>
            </a:spcAft>
            <a:buNone/>
          </a:pPr>
          <a:r>
            <a:rPr kumimoji="1" lang="ja-JP" altLang="en-US" sz="2800" kern="1200" dirty="0">
              <a:ln>
                <a:solidFill>
                  <a:srgbClr val="8C3A27"/>
                </a:solidFill>
              </a:ln>
              <a:solidFill>
                <a:prstClr val="white"/>
              </a:solidFill>
              <a:latin typeface="Quire Sans Pro Light"/>
              <a:ea typeface="+mn-ea"/>
              <a:cs typeface="+mn-cs"/>
            </a:rPr>
            <a:t>支出を入力するだけでいい！</a:t>
          </a:r>
          <a:endParaRPr kumimoji="1" lang="en-US" altLang="ja-JP" sz="2800" kern="1200" dirty="0">
            <a:ln>
              <a:solidFill>
                <a:srgbClr val="8C3A27"/>
              </a:solidFill>
            </a:ln>
            <a:solidFill>
              <a:prstClr val="white"/>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rgbClr val="8C3A27"/>
                </a:solidFill>
              </a:ln>
              <a:solidFill>
                <a:prstClr val="white"/>
              </a:solidFill>
              <a:latin typeface="Quire Sans Pro Light"/>
              <a:ea typeface="+mn-ea"/>
              <a:cs typeface="+mn-cs"/>
            </a:rPr>
            <a:t>かんたん支出記録機能</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pPr algn="l"/>
          <a:r>
            <a:rPr kumimoji="1" lang="ja-JP" altLang="en-US" sz="2800" dirty="0">
              <a:ln>
                <a:solidFill>
                  <a:schemeClr val="accent2"/>
                </a:solidFill>
              </a:ln>
            </a:rPr>
            <a:t>ハマって毎日ログイン間違いなし！</a:t>
          </a:r>
          <a:endParaRPr kumimoji="1" lang="en-US" altLang="ja-JP" sz="2800" dirty="0">
            <a:ln>
              <a:solidFill>
                <a:schemeClr val="accent2"/>
              </a:solidFill>
            </a:ln>
          </a:endParaRPr>
        </a:p>
        <a:p>
          <a:pPr algn="ctr"/>
          <a:r>
            <a:rPr kumimoji="1" lang="ja-JP" altLang="en-US" sz="4000" dirty="0">
              <a:ln>
                <a:solidFill>
                  <a:schemeClr val="accent2"/>
                </a:solidFill>
              </a:ln>
            </a:rPr>
            <a:t>キャラクター育成機能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pPr algn="l"/>
          <a:r>
            <a:rPr kumimoji="1" lang="ja-JP" altLang="en-US" sz="2800" dirty="0">
              <a:ln>
                <a:solidFill>
                  <a:schemeClr val="accent2"/>
                </a:solidFill>
              </a:ln>
            </a:rPr>
            <a:t>「</a:t>
          </a:r>
          <a:r>
            <a:rPr kumimoji="1" lang="en-US" altLang="ja-JP" sz="2800" dirty="0">
              <a:ln>
                <a:solidFill>
                  <a:schemeClr val="accent2"/>
                </a:solidFill>
              </a:ln>
            </a:rPr>
            <a:t>nice buy!!</a:t>
          </a:r>
          <a:r>
            <a:rPr kumimoji="1" lang="ja-JP" altLang="en-US" sz="2800" dirty="0">
              <a:ln>
                <a:solidFill>
                  <a:schemeClr val="accent2"/>
                </a:solidFill>
              </a:ln>
            </a:rPr>
            <a:t>」で満たされる承認欲求！</a:t>
          </a:r>
          <a:endParaRPr kumimoji="1" lang="en-US" altLang="ja-JP" sz="2800" dirty="0">
            <a:ln>
              <a:solidFill>
                <a:schemeClr val="accent2"/>
              </a:solidFill>
            </a:ln>
          </a:endParaRPr>
        </a:p>
        <a:p>
          <a:pPr algn="ctr"/>
          <a:r>
            <a:rPr kumimoji="1" lang="ja-JP" altLang="en-US" sz="4000" dirty="0">
              <a:ln>
                <a:solidFill>
                  <a:schemeClr val="accent2"/>
                </a:solidFill>
              </a:ln>
            </a:rPr>
            <a:t>他ユーザとの目標達成共有機能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pPr marL="0" lvl="0" indent="0" algn="l" defTabSz="1955800">
            <a:lnSpc>
              <a:spcPct val="90000"/>
            </a:lnSpc>
            <a:spcBef>
              <a:spcPct val="0"/>
            </a:spcBef>
            <a:spcAft>
              <a:spcPct val="35000"/>
            </a:spcAft>
            <a:buNone/>
          </a:pPr>
          <a:r>
            <a:rPr kumimoji="1" lang="ja-JP" altLang="en-US" sz="2800" kern="1200" dirty="0">
              <a:ln>
                <a:solidFill>
                  <a:srgbClr val="8C3A27"/>
                </a:solidFill>
              </a:ln>
              <a:solidFill>
                <a:prstClr val="white"/>
              </a:solidFill>
              <a:latin typeface="Quire Sans Pro Light"/>
              <a:ea typeface="+mn-ea"/>
              <a:cs typeface="+mn-cs"/>
            </a:rPr>
            <a:t>支出を入力するだけでいい！</a:t>
          </a:r>
          <a:endParaRPr kumimoji="1" lang="en-US" altLang="ja-JP" sz="2800" kern="1200" dirty="0">
            <a:ln>
              <a:solidFill>
                <a:srgbClr val="8C3A27"/>
              </a:solidFill>
            </a:ln>
            <a:solidFill>
              <a:prstClr val="white"/>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rgbClr val="8C3A27"/>
                </a:solidFill>
              </a:ln>
              <a:solidFill>
                <a:prstClr val="white"/>
              </a:solidFill>
              <a:latin typeface="Quire Sans Pro Light"/>
              <a:ea typeface="+mn-ea"/>
              <a:cs typeface="+mn-cs"/>
            </a:rPr>
            <a:t>かんたん支出記録機能</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2">
            <a:lumMod val="60000"/>
            <a:lumOff val="40000"/>
          </a:schemeClr>
        </a:solidFill>
      </dgm:spPr>
      <dgm:t>
        <a:bodyPr/>
        <a:lstStyle/>
        <a:p>
          <a:pPr algn="l"/>
          <a:r>
            <a:rPr kumimoji="1" lang="ja-JP" altLang="en-US" sz="2800" dirty="0">
              <a:ln>
                <a:solidFill>
                  <a:schemeClr val="accent2"/>
                </a:solidFill>
              </a:ln>
            </a:rPr>
            <a:t>ハマって毎日ログイン間違いなし！</a:t>
          </a:r>
          <a:endParaRPr kumimoji="1" lang="en-US" altLang="ja-JP" sz="2800" dirty="0">
            <a:ln>
              <a:solidFill>
                <a:schemeClr val="accent2"/>
              </a:solidFill>
            </a:ln>
          </a:endParaRPr>
        </a:p>
        <a:p>
          <a:pPr algn="ctr"/>
          <a:r>
            <a:rPr kumimoji="1" lang="ja-JP" altLang="en-US" sz="4000" dirty="0">
              <a:ln>
                <a:solidFill>
                  <a:schemeClr val="accent2"/>
                </a:solidFill>
              </a:ln>
            </a:rPr>
            <a:t>キャラクター育成機能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4">
            <a:lumMod val="60000"/>
            <a:lumOff val="40000"/>
          </a:schemeClr>
        </a:solidFill>
      </dgm:spPr>
      <dgm:t>
        <a:bodyPr/>
        <a:lstStyle/>
        <a:p>
          <a:pPr algn="l"/>
          <a:r>
            <a:rPr kumimoji="1" lang="ja-JP" altLang="en-US" sz="2800" dirty="0">
              <a:ln>
                <a:solidFill>
                  <a:schemeClr val="accent2"/>
                </a:solidFill>
              </a:ln>
            </a:rPr>
            <a:t>「</a:t>
          </a:r>
          <a:r>
            <a:rPr kumimoji="1" lang="en-US" altLang="ja-JP" sz="2800" dirty="0">
              <a:ln>
                <a:solidFill>
                  <a:schemeClr val="accent2"/>
                </a:solidFill>
              </a:ln>
            </a:rPr>
            <a:t>nice buy!!</a:t>
          </a:r>
          <a:r>
            <a:rPr kumimoji="1" lang="ja-JP" altLang="en-US" sz="2800" dirty="0">
              <a:ln>
                <a:solidFill>
                  <a:schemeClr val="accent2"/>
                </a:solidFill>
              </a:ln>
            </a:rPr>
            <a:t>」で満たされる承認欲求！</a:t>
          </a:r>
          <a:endParaRPr kumimoji="1" lang="en-US" altLang="ja-JP" sz="2800" dirty="0">
            <a:ln>
              <a:solidFill>
                <a:schemeClr val="accent2"/>
              </a:solidFill>
            </a:ln>
          </a:endParaRPr>
        </a:p>
        <a:p>
          <a:pPr algn="ctr"/>
          <a:r>
            <a:rPr kumimoji="1" lang="ja-JP" altLang="en-US" sz="4000" dirty="0">
              <a:ln>
                <a:solidFill>
                  <a:schemeClr val="accent2"/>
                </a:solidFill>
              </a:ln>
            </a:rPr>
            <a:t>他ユーザとの目標達成共有機能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F1AAF7-7E0F-4C1F-B334-7E144EF1DE84}" type="doc">
      <dgm:prSet loTypeId="urn:microsoft.com/office/officeart/2005/8/layout/vList2" loCatId="list" qsTypeId="urn:microsoft.com/office/officeart/2005/8/quickstyle/3d4" qsCatId="3D" csTypeId="urn:microsoft.com/office/officeart/2005/8/colors/accent3_4" csCatId="accent3" phldr="1"/>
      <dgm:spPr/>
      <dgm:t>
        <a:bodyPr/>
        <a:lstStyle/>
        <a:p>
          <a:endParaRPr kumimoji="1" lang="ja-JP" altLang="en-US"/>
        </a:p>
      </dgm:t>
    </dgm:pt>
    <dgm:pt modelId="{DDC5FDCC-5CDD-4F60-949C-93A08FAC718F}">
      <dgm:prSet phldrT="[テキスト]" custT="1"/>
      <dgm:spPr>
        <a:solidFill>
          <a:schemeClr val="accent4">
            <a:lumMod val="60000"/>
            <a:lumOff val="40000"/>
          </a:schemeClr>
        </a:solidFill>
      </dgm:spPr>
      <dgm:t>
        <a:bodyPr/>
        <a:lstStyle/>
        <a:p>
          <a:pPr marL="0" lvl="0" indent="0" algn="l" defTabSz="1955800">
            <a:lnSpc>
              <a:spcPct val="90000"/>
            </a:lnSpc>
            <a:spcBef>
              <a:spcPct val="0"/>
            </a:spcBef>
            <a:spcAft>
              <a:spcPct val="35000"/>
            </a:spcAft>
            <a:buNone/>
          </a:pPr>
          <a:r>
            <a:rPr kumimoji="1" lang="ja-JP" altLang="en-US" sz="2800" kern="1200" dirty="0">
              <a:ln>
                <a:solidFill>
                  <a:srgbClr val="8C3A27"/>
                </a:solidFill>
              </a:ln>
              <a:solidFill>
                <a:prstClr val="white"/>
              </a:solidFill>
              <a:latin typeface="Quire Sans Pro Light"/>
              <a:ea typeface="+mn-ea"/>
              <a:cs typeface="+mn-cs"/>
            </a:rPr>
            <a:t>支出を入力するだけでいい！</a:t>
          </a:r>
          <a:endParaRPr kumimoji="1" lang="en-US" altLang="ja-JP" sz="2800" kern="1200" dirty="0">
            <a:ln>
              <a:solidFill>
                <a:srgbClr val="8C3A27"/>
              </a:solidFill>
            </a:ln>
            <a:solidFill>
              <a:prstClr val="white"/>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rgbClr val="8C3A27"/>
                </a:solidFill>
              </a:ln>
              <a:solidFill>
                <a:prstClr val="white"/>
              </a:solidFill>
              <a:latin typeface="Quire Sans Pro Light"/>
              <a:ea typeface="+mn-ea"/>
              <a:cs typeface="+mn-cs"/>
            </a:rPr>
            <a:t>かんたん支出記録機能</a:t>
          </a:r>
        </a:p>
      </dgm:t>
    </dgm:pt>
    <dgm:pt modelId="{55B16AF0-8C4F-42F8-9E7B-3DD5BC368B49}" type="parTrans" cxnId="{40695B32-64AF-40E1-A994-535772A54E35}">
      <dgm:prSet/>
      <dgm:spPr/>
      <dgm:t>
        <a:bodyPr/>
        <a:lstStyle/>
        <a:p>
          <a:endParaRPr kumimoji="1" lang="ja-JP" altLang="en-US"/>
        </a:p>
      </dgm:t>
    </dgm:pt>
    <dgm:pt modelId="{BA3D2E79-6E63-4913-8CB5-DD6DAA445186}" type="sibTrans" cxnId="{40695B32-64AF-40E1-A994-535772A54E35}">
      <dgm:prSet/>
      <dgm:spPr/>
      <dgm:t>
        <a:bodyPr/>
        <a:lstStyle/>
        <a:p>
          <a:endParaRPr kumimoji="1" lang="ja-JP" altLang="en-US"/>
        </a:p>
      </dgm:t>
    </dgm:pt>
    <dgm:pt modelId="{9E712F67-F59A-4525-8427-4D646213BB58}">
      <dgm:prSet phldrT="[テキスト]" custT="1"/>
      <dgm:spPr>
        <a:solidFill>
          <a:schemeClr val="accent4">
            <a:lumMod val="60000"/>
            <a:lumOff val="40000"/>
          </a:schemeClr>
        </a:solidFill>
      </dgm:spPr>
      <dgm:t>
        <a:bodyPr/>
        <a:lstStyle/>
        <a:p>
          <a:pPr algn="l"/>
          <a:r>
            <a:rPr kumimoji="1" lang="ja-JP" altLang="en-US" sz="2800" dirty="0">
              <a:ln>
                <a:solidFill>
                  <a:schemeClr val="accent2"/>
                </a:solidFill>
              </a:ln>
            </a:rPr>
            <a:t>ハマって毎日ログイン間違いなし！</a:t>
          </a:r>
          <a:endParaRPr kumimoji="1" lang="en-US" altLang="ja-JP" sz="2800" dirty="0">
            <a:ln>
              <a:solidFill>
                <a:schemeClr val="accent2"/>
              </a:solidFill>
            </a:ln>
          </a:endParaRPr>
        </a:p>
        <a:p>
          <a:pPr algn="ctr"/>
          <a:r>
            <a:rPr kumimoji="1" lang="ja-JP" altLang="en-US" sz="4000" dirty="0">
              <a:ln>
                <a:solidFill>
                  <a:schemeClr val="accent2"/>
                </a:solidFill>
              </a:ln>
            </a:rPr>
            <a:t>キャラクター育成機能</a:t>
          </a:r>
        </a:p>
      </dgm:t>
    </dgm:pt>
    <dgm:pt modelId="{49A6FAF7-973E-4124-8240-18FC1D03C587}" type="parTrans" cxnId="{1C6D37AD-B058-4C86-9318-43883925B575}">
      <dgm:prSet/>
      <dgm:spPr/>
      <dgm:t>
        <a:bodyPr/>
        <a:lstStyle/>
        <a:p>
          <a:endParaRPr kumimoji="1" lang="ja-JP" altLang="en-US"/>
        </a:p>
      </dgm:t>
    </dgm:pt>
    <dgm:pt modelId="{F4810421-8292-4999-A440-2BD0A5E04CCC}" type="sibTrans" cxnId="{1C6D37AD-B058-4C86-9318-43883925B575}">
      <dgm:prSet/>
      <dgm:spPr/>
      <dgm:t>
        <a:bodyPr/>
        <a:lstStyle/>
        <a:p>
          <a:endParaRPr kumimoji="1" lang="ja-JP" altLang="en-US"/>
        </a:p>
      </dgm:t>
    </dgm:pt>
    <dgm:pt modelId="{CFE07399-988D-48BB-88C8-9DD5060ECD25}">
      <dgm:prSet phldrT="[テキスト]" custT="1"/>
      <dgm:spPr>
        <a:solidFill>
          <a:schemeClr val="accent2">
            <a:lumMod val="60000"/>
            <a:lumOff val="40000"/>
          </a:schemeClr>
        </a:solidFill>
      </dgm:spPr>
      <dgm:t>
        <a:bodyPr/>
        <a:lstStyle/>
        <a:p>
          <a:pPr algn="l"/>
          <a:r>
            <a:rPr kumimoji="1" lang="ja-JP" altLang="en-US" sz="2800" dirty="0">
              <a:ln>
                <a:solidFill>
                  <a:schemeClr val="accent2"/>
                </a:solidFill>
              </a:ln>
            </a:rPr>
            <a:t>「</a:t>
          </a:r>
          <a:r>
            <a:rPr kumimoji="1" lang="en-US" altLang="ja-JP" sz="2800" dirty="0">
              <a:ln>
                <a:solidFill>
                  <a:schemeClr val="accent2"/>
                </a:solidFill>
              </a:ln>
            </a:rPr>
            <a:t>nice buy!!</a:t>
          </a:r>
          <a:r>
            <a:rPr kumimoji="1" lang="ja-JP" altLang="en-US" sz="2800" dirty="0">
              <a:ln>
                <a:solidFill>
                  <a:schemeClr val="accent2"/>
                </a:solidFill>
              </a:ln>
            </a:rPr>
            <a:t>」で満たされる承認欲求！</a:t>
          </a:r>
          <a:endParaRPr kumimoji="1" lang="en-US" altLang="ja-JP" sz="2800" dirty="0">
            <a:ln>
              <a:solidFill>
                <a:schemeClr val="accent2"/>
              </a:solidFill>
            </a:ln>
          </a:endParaRPr>
        </a:p>
        <a:p>
          <a:pPr algn="ctr"/>
          <a:r>
            <a:rPr kumimoji="1" lang="ja-JP" altLang="en-US" sz="4000" dirty="0">
              <a:ln>
                <a:solidFill>
                  <a:schemeClr val="accent2"/>
                </a:solidFill>
              </a:ln>
            </a:rPr>
            <a:t>他ユーザとの目標達成共有機能</a:t>
          </a:r>
        </a:p>
      </dgm:t>
    </dgm:pt>
    <dgm:pt modelId="{78CE34D2-EDCD-4DA3-AD2E-02B2C43B542C}" type="parTrans" cxnId="{ABB325AD-4FF4-4E8C-A873-12E17AE9721B}">
      <dgm:prSet/>
      <dgm:spPr/>
      <dgm:t>
        <a:bodyPr/>
        <a:lstStyle/>
        <a:p>
          <a:endParaRPr kumimoji="1" lang="ja-JP" altLang="en-US"/>
        </a:p>
      </dgm:t>
    </dgm:pt>
    <dgm:pt modelId="{EEAEEA17-238C-4B00-9A43-C656F8F75D64}" type="sibTrans" cxnId="{ABB325AD-4FF4-4E8C-A873-12E17AE9721B}">
      <dgm:prSet/>
      <dgm:spPr/>
      <dgm:t>
        <a:bodyPr/>
        <a:lstStyle/>
        <a:p>
          <a:endParaRPr kumimoji="1" lang="ja-JP" altLang="en-US"/>
        </a:p>
      </dgm:t>
    </dgm:pt>
    <dgm:pt modelId="{052A5A7E-E99D-4225-BEB9-D0F4B7701ED6}" type="pres">
      <dgm:prSet presAssocID="{C0F1AAF7-7E0F-4C1F-B334-7E144EF1DE84}" presName="linear" presStyleCnt="0">
        <dgm:presLayoutVars>
          <dgm:animLvl val="lvl"/>
          <dgm:resizeHandles val="exact"/>
        </dgm:presLayoutVars>
      </dgm:prSet>
      <dgm:spPr/>
    </dgm:pt>
    <dgm:pt modelId="{650B55A8-A802-43B2-8B92-C2F1FD6213A8}" type="pres">
      <dgm:prSet presAssocID="{DDC5FDCC-5CDD-4F60-949C-93A08FAC718F}" presName="parentText" presStyleLbl="node1" presStyleIdx="0" presStyleCnt="3">
        <dgm:presLayoutVars>
          <dgm:chMax val="0"/>
          <dgm:bulletEnabled val="1"/>
        </dgm:presLayoutVars>
      </dgm:prSet>
      <dgm:spPr/>
    </dgm:pt>
    <dgm:pt modelId="{354560BC-520F-4C2D-8108-091FC564D343}" type="pres">
      <dgm:prSet presAssocID="{BA3D2E79-6E63-4913-8CB5-DD6DAA445186}" presName="spacer" presStyleCnt="0"/>
      <dgm:spPr/>
    </dgm:pt>
    <dgm:pt modelId="{85C3EFFF-7EC0-4CB4-9520-437C1D595FDA}" type="pres">
      <dgm:prSet presAssocID="{9E712F67-F59A-4525-8427-4D646213BB58}" presName="parentText" presStyleLbl="node1" presStyleIdx="1" presStyleCnt="3">
        <dgm:presLayoutVars>
          <dgm:chMax val="0"/>
          <dgm:bulletEnabled val="1"/>
        </dgm:presLayoutVars>
      </dgm:prSet>
      <dgm:spPr/>
    </dgm:pt>
    <dgm:pt modelId="{44737B8A-AD73-4EE1-8F09-3136460E36C5}" type="pres">
      <dgm:prSet presAssocID="{F4810421-8292-4999-A440-2BD0A5E04CCC}" presName="spacer" presStyleCnt="0"/>
      <dgm:spPr/>
    </dgm:pt>
    <dgm:pt modelId="{FDB578E9-912A-4F37-8D86-01E3DC0B51E7}" type="pres">
      <dgm:prSet presAssocID="{CFE07399-988D-48BB-88C8-9DD5060ECD25}" presName="parentText" presStyleLbl="node1" presStyleIdx="2" presStyleCnt="3">
        <dgm:presLayoutVars>
          <dgm:chMax val="0"/>
          <dgm:bulletEnabled val="1"/>
        </dgm:presLayoutVars>
      </dgm:prSet>
      <dgm:spPr/>
    </dgm:pt>
  </dgm:ptLst>
  <dgm:cxnLst>
    <dgm:cxn modelId="{E355B511-2F9E-4349-B469-BF8EE7A47EC2}" type="presOf" srcId="{C0F1AAF7-7E0F-4C1F-B334-7E144EF1DE84}" destId="{052A5A7E-E99D-4225-BEB9-D0F4B7701ED6}" srcOrd="0" destOrd="0" presId="urn:microsoft.com/office/officeart/2005/8/layout/vList2"/>
    <dgm:cxn modelId="{40695B32-64AF-40E1-A994-535772A54E35}" srcId="{C0F1AAF7-7E0F-4C1F-B334-7E144EF1DE84}" destId="{DDC5FDCC-5CDD-4F60-949C-93A08FAC718F}" srcOrd="0" destOrd="0" parTransId="{55B16AF0-8C4F-42F8-9E7B-3DD5BC368B49}" sibTransId="{BA3D2E79-6E63-4913-8CB5-DD6DAA445186}"/>
    <dgm:cxn modelId="{68294880-5C12-4509-863E-1DEE45534A37}" type="presOf" srcId="{DDC5FDCC-5CDD-4F60-949C-93A08FAC718F}" destId="{650B55A8-A802-43B2-8B92-C2F1FD6213A8}" srcOrd="0" destOrd="0" presId="urn:microsoft.com/office/officeart/2005/8/layout/vList2"/>
    <dgm:cxn modelId="{F0074587-EA9D-4AF9-9518-9A302DCAEFFA}" type="presOf" srcId="{9E712F67-F59A-4525-8427-4D646213BB58}" destId="{85C3EFFF-7EC0-4CB4-9520-437C1D595FDA}" srcOrd="0" destOrd="0" presId="urn:microsoft.com/office/officeart/2005/8/layout/vList2"/>
    <dgm:cxn modelId="{F1E2A3A6-90D9-4692-95B2-2703AD132244}" type="presOf" srcId="{CFE07399-988D-48BB-88C8-9DD5060ECD25}" destId="{FDB578E9-912A-4F37-8D86-01E3DC0B51E7}" srcOrd="0" destOrd="0" presId="urn:microsoft.com/office/officeart/2005/8/layout/vList2"/>
    <dgm:cxn modelId="{ABB325AD-4FF4-4E8C-A873-12E17AE9721B}" srcId="{C0F1AAF7-7E0F-4C1F-B334-7E144EF1DE84}" destId="{CFE07399-988D-48BB-88C8-9DD5060ECD25}" srcOrd="2" destOrd="0" parTransId="{78CE34D2-EDCD-4DA3-AD2E-02B2C43B542C}" sibTransId="{EEAEEA17-238C-4B00-9A43-C656F8F75D64}"/>
    <dgm:cxn modelId="{1C6D37AD-B058-4C86-9318-43883925B575}" srcId="{C0F1AAF7-7E0F-4C1F-B334-7E144EF1DE84}" destId="{9E712F67-F59A-4525-8427-4D646213BB58}" srcOrd="1" destOrd="0" parTransId="{49A6FAF7-973E-4124-8240-18FC1D03C587}" sibTransId="{F4810421-8292-4999-A440-2BD0A5E04CCC}"/>
    <dgm:cxn modelId="{699DBDDE-BFEF-429D-B5D9-1C5222C91788}" type="presParOf" srcId="{052A5A7E-E99D-4225-BEB9-D0F4B7701ED6}" destId="{650B55A8-A802-43B2-8B92-C2F1FD6213A8}" srcOrd="0" destOrd="0" presId="urn:microsoft.com/office/officeart/2005/8/layout/vList2"/>
    <dgm:cxn modelId="{4DE69872-DC89-4BEE-ACEB-4F44C945A9E5}" type="presParOf" srcId="{052A5A7E-E99D-4225-BEB9-D0F4B7701ED6}" destId="{354560BC-520F-4C2D-8108-091FC564D343}" srcOrd="1" destOrd="0" presId="urn:microsoft.com/office/officeart/2005/8/layout/vList2"/>
    <dgm:cxn modelId="{7F9AB2ED-2FFF-40AA-8CFB-1B08C6E538AF}" type="presParOf" srcId="{052A5A7E-E99D-4225-BEB9-D0F4B7701ED6}" destId="{85C3EFFF-7EC0-4CB4-9520-437C1D595FDA}" srcOrd="2" destOrd="0" presId="urn:microsoft.com/office/officeart/2005/8/layout/vList2"/>
    <dgm:cxn modelId="{E62DAE64-07E9-4378-A922-A683A9DB1CF1}" type="presParOf" srcId="{052A5A7E-E99D-4225-BEB9-D0F4B7701ED6}" destId="{44737B8A-AD73-4EE1-8F09-3136460E36C5}" srcOrd="3" destOrd="0" presId="urn:microsoft.com/office/officeart/2005/8/layout/vList2"/>
    <dgm:cxn modelId="{6B905647-8798-4CD4-A175-8FDE64468352}" type="presParOf" srcId="{052A5A7E-E99D-4225-BEB9-D0F4B7701ED6}" destId="{FDB578E9-912A-4F37-8D86-01E3DC0B51E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0886"/>
          <a:ext cx="9804757" cy="15444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rgbClr val="8C3A27"/>
                </a:solidFill>
              </a:ln>
              <a:solidFill>
                <a:prstClr val="white"/>
              </a:solidFill>
              <a:latin typeface="Quire Sans Pro Light"/>
              <a:ea typeface="+mn-ea"/>
              <a:cs typeface="+mn-cs"/>
            </a:rPr>
            <a:t>支出を入力するだけでいい！</a:t>
          </a:r>
          <a:endParaRPr kumimoji="1" lang="en-US" altLang="ja-JP" sz="2800" kern="1200" dirty="0">
            <a:ln>
              <a:solidFill>
                <a:srgbClr val="8C3A27"/>
              </a:solidFill>
            </a:ln>
            <a:solidFill>
              <a:prstClr val="white"/>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rgbClr val="8C3A27"/>
                </a:solidFill>
              </a:ln>
              <a:solidFill>
                <a:prstClr val="white"/>
              </a:solidFill>
              <a:latin typeface="Quire Sans Pro Light"/>
              <a:ea typeface="+mn-ea"/>
              <a:cs typeface="+mn-cs"/>
            </a:rPr>
            <a:t>かんたん支出記録機能</a:t>
          </a:r>
        </a:p>
      </dsp:txBody>
      <dsp:txXfrm>
        <a:off x="75391" y="96277"/>
        <a:ext cx="9653975" cy="1393618"/>
      </dsp:txXfrm>
    </dsp:sp>
    <dsp:sp modelId="{85C3EFFF-7EC0-4CB4-9520-437C1D595FDA}">
      <dsp:nvSpPr>
        <dsp:cNvPr id="0" name=""/>
        <dsp:cNvSpPr/>
      </dsp:nvSpPr>
      <dsp:spPr>
        <a:xfrm>
          <a:off x="0" y="1680486"/>
          <a:ext cx="9804757" cy="15444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dsp:txBody>
      <dsp:txXfrm>
        <a:off x="75391" y="1755877"/>
        <a:ext cx="9653975" cy="1393618"/>
      </dsp:txXfrm>
    </dsp:sp>
    <dsp:sp modelId="{FDB578E9-912A-4F37-8D86-01E3DC0B51E7}">
      <dsp:nvSpPr>
        <dsp:cNvPr id="0" name=""/>
        <dsp:cNvSpPr/>
      </dsp:nvSpPr>
      <dsp:spPr>
        <a:xfrm>
          <a:off x="0" y="3340087"/>
          <a:ext cx="9804757" cy="15444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a:t>
          </a:r>
          <a:r>
            <a:rPr kumimoji="1" lang="en-US" altLang="ja-JP" sz="2800" kern="1200" dirty="0">
              <a:ln>
                <a:solidFill>
                  <a:schemeClr val="accent2"/>
                </a:solidFill>
              </a:ln>
            </a:rPr>
            <a:t>nice buy!!</a:t>
          </a:r>
          <a:r>
            <a:rPr kumimoji="1" lang="ja-JP" altLang="en-US" sz="2800" kern="1200" dirty="0">
              <a:ln>
                <a:solidFill>
                  <a:schemeClr val="accent2"/>
                </a:solidFill>
              </a:ln>
            </a:rPr>
            <a:t>」で満たされる承認欲求！</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他ユーザとの目標達成共有機能</a:t>
          </a:r>
        </a:p>
      </dsp:txBody>
      <dsp:txXfrm>
        <a:off x="75391" y="3415478"/>
        <a:ext cx="9653975" cy="1393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0886"/>
          <a:ext cx="9804757" cy="15444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rgbClr val="8C3A27"/>
                </a:solidFill>
              </a:ln>
              <a:solidFill>
                <a:prstClr val="white"/>
              </a:solidFill>
              <a:latin typeface="Quire Sans Pro Light"/>
              <a:ea typeface="+mn-ea"/>
              <a:cs typeface="+mn-cs"/>
            </a:rPr>
            <a:t>支出を入力するだけでいい！</a:t>
          </a:r>
          <a:endParaRPr kumimoji="1" lang="en-US" altLang="ja-JP" sz="2800" kern="1200" dirty="0">
            <a:ln>
              <a:solidFill>
                <a:srgbClr val="8C3A27"/>
              </a:solidFill>
            </a:ln>
            <a:solidFill>
              <a:prstClr val="white"/>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rgbClr val="8C3A27"/>
                </a:solidFill>
              </a:ln>
              <a:solidFill>
                <a:prstClr val="white"/>
              </a:solidFill>
              <a:latin typeface="Quire Sans Pro Light"/>
              <a:ea typeface="+mn-ea"/>
              <a:cs typeface="+mn-cs"/>
            </a:rPr>
            <a:t>かんたん支出記録機能</a:t>
          </a:r>
        </a:p>
      </dsp:txBody>
      <dsp:txXfrm>
        <a:off x="75391" y="96277"/>
        <a:ext cx="9653975" cy="1393618"/>
      </dsp:txXfrm>
    </dsp:sp>
    <dsp:sp modelId="{85C3EFFF-7EC0-4CB4-9520-437C1D595FDA}">
      <dsp:nvSpPr>
        <dsp:cNvPr id="0" name=""/>
        <dsp:cNvSpPr/>
      </dsp:nvSpPr>
      <dsp:spPr>
        <a:xfrm>
          <a:off x="0" y="1680486"/>
          <a:ext cx="9804757" cy="15444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dsp:txBody>
      <dsp:txXfrm>
        <a:off x="75391" y="1755877"/>
        <a:ext cx="9653975" cy="1393618"/>
      </dsp:txXfrm>
    </dsp:sp>
    <dsp:sp modelId="{FDB578E9-912A-4F37-8D86-01E3DC0B51E7}">
      <dsp:nvSpPr>
        <dsp:cNvPr id="0" name=""/>
        <dsp:cNvSpPr/>
      </dsp:nvSpPr>
      <dsp:spPr>
        <a:xfrm>
          <a:off x="0" y="3340087"/>
          <a:ext cx="9804757" cy="15444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a:t>
          </a:r>
          <a:r>
            <a:rPr kumimoji="1" lang="en-US" altLang="ja-JP" sz="2800" kern="1200" dirty="0">
              <a:ln>
                <a:solidFill>
                  <a:schemeClr val="accent2"/>
                </a:solidFill>
              </a:ln>
            </a:rPr>
            <a:t>nice buy!!</a:t>
          </a:r>
          <a:r>
            <a:rPr kumimoji="1" lang="ja-JP" altLang="en-US" sz="2800" kern="1200" dirty="0">
              <a:ln>
                <a:solidFill>
                  <a:schemeClr val="accent2"/>
                </a:solidFill>
              </a:ln>
            </a:rPr>
            <a:t>」で満たされる承認欲求！</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他ユーザとの目標達成共有機能</a:t>
          </a:r>
        </a:p>
      </dsp:txBody>
      <dsp:txXfrm>
        <a:off x="75391" y="3415478"/>
        <a:ext cx="9653975" cy="1393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0886"/>
          <a:ext cx="9804757" cy="15444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rgbClr val="8C3A27"/>
                </a:solidFill>
              </a:ln>
              <a:solidFill>
                <a:prstClr val="white"/>
              </a:solidFill>
              <a:latin typeface="Quire Sans Pro Light"/>
              <a:ea typeface="+mn-ea"/>
              <a:cs typeface="+mn-cs"/>
            </a:rPr>
            <a:t>支出を入力するだけでいい！</a:t>
          </a:r>
          <a:endParaRPr kumimoji="1" lang="en-US" altLang="ja-JP" sz="2800" kern="1200" dirty="0">
            <a:ln>
              <a:solidFill>
                <a:srgbClr val="8C3A27"/>
              </a:solidFill>
            </a:ln>
            <a:solidFill>
              <a:prstClr val="white"/>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rgbClr val="8C3A27"/>
                </a:solidFill>
              </a:ln>
              <a:solidFill>
                <a:prstClr val="white"/>
              </a:solidFill>
              <a:latin typeface="Quire Sans Pro Light"/>
              <a:ea typeface="+mn-ea"/>
              <a:cs typeface="+mn-cs"/>
            </a:rPr>
            <a:t>かんたん支出記録機能</a:t>
          </a:r>
        </a:p>
      </dsp:txBody>
      <dsp:txXfrm>
        <a:off x="75391" y="96277"/>
        <a:ext cx="9653975" cy="1393618"/>
      </dsp:txXfrm>
    </dsp:sp>
    <dsp:sp modelId="{85C3EFFF-7EC0-4CB4-9520-437C1D595FDA}">
      <dsp:nvSpPr>
        <dsp:cNvPr id="0" name=""/>
        <dsp:cNvSpPr/>
      </dsp:nvSpPr>
      <dsp:spPr>
        <a:xfrm>
          <a:off x="0" y="1680486"/>
          <a:ext cx="9804757" cy="15444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dsp:txBody>
      <dsp:txXfrm>
        <a:off x="75391" y="1755877"/>
        <a:ext cx="9653975" cy="1393618"/>
      </dsp:txXfrm>
    </dsp:sp>
    <dsp:sp modelId="{FDB578E9-912A-4F37-8D86-01E3DC0B51E7}">
      <dsp:nvSpPr>
        <dsp:cNvPr id="0" name=""/>
        <dsp:cNvSpPr/>
      </dsp:nvSpPr>
      <dsp:spPr>
        <a:xfrm>
          <a:off x="0" y="3340087"/>
          <a:ext cx="9804757" cy="15444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a:t>
          </a:r>
          <a:r>
            <a:rPr kumimoji="1" lang="en-US" altLang="ja-JP" sz="2800" kern="1200" dirty="0">
              <a:ln>
                <a:solidFill>
                  <a:schemeClr val="accent2"/>
                </a:solidFill>
              </a:ln>
            </a:rPr>
            <a:t>nice buy!!</a:t>
          </a:r>
          <a:r>
            <a:rPr kumimoji="1" lang="ja-JP" altLang="en-US" sz="2800" kern="1200" dirty="0">
              <a:ln>
                <a:solidFill>
                  <a:schemeClr val="accent2"/>
                </a:solidFill>
              </a:ln>
            </a:rPr>
            <a:t>」で満たされる承認欲求！</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他ユーザとの目標達成共有機能</a:t>
          </a:r>
        </a:p>
      </dsp:txBody>
      <dsp:txXfrm>
        <a:off x="75391" y="3415478"/>
        <a:ext cx="9653975" cy="13936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B55A8-A802-43B2-8B92-C2F1FD6213A8}">
      <dsp:nvSpPr>
        <dsp:cNvPr id="0" name=""/>
        <dsp:cNvSpPr/>
      </dsp:nvSpPr>
      <dsp:spPr>
        <a:xfrm>
          <a:off x="0" y="20886"/>
          <a:ext cx="9804757" cy="15444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rgbClr val="8C3A27"/>
                </a:solidFill>
              </a:ln>
              <a:solidFill>
                <a:prstClr val="white"/>
              </a:solidFill>
              <a:latin typeface="Quire Sans Pro Light"/>
              <a:ea typeface="+mn-ea"/>
              <a:cs typeface="+mn-cs"/>
            </a:rPr>
            <a:t>支出を入力するだけでいい！</a:t>
          </a:r>
          <a:endParaRPr kumimoji="1" lang="en-US" altLang="ja-JP" sz="2800" kern="1200" dirty="0">
            <a:ln>
              <a:solidFill>
                <a:srgbClr val="8C3A27"/>
              </a:solidFill>
            </a:ln>
            <a:solidFill>
              <a:prstClr val="white"/>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rgbClr val="8C3A27"/>
                </a:solidFill>
              </a:ln>
              <a:solidFill>
                <a:prstClr val="white"/>
              </a:solidFill>
              <a:latin typeface="Quire Sans Pro Light"/>
              <a:ea typeface="+mn-ea"/>
              <a:cs typeface="+mn-cs"/>
            </a:rPr>
            <a:t>かんたん支出記録機能</a:t>
          </a:r>
        </a:p>
      </dsp:txBody>
      <dsp:txXfrm>
        <a:off x="75391" y="96277"/>
        <a:ext cx="9653975" cy="1393618"/>
      </dsp:txXfrm>
    </dsp:sp>
    <dsp:sp modelId="{85C3EFFF-7EC0-4CB4-9520-437C1D595FDA}">
      <dsp:nvSpPr>
        <dsp:cNvPr id="0" name=""/>
        <dsp:cNvSpPr/>
      </dsp:nvSpPr>
      <dsp:spPr>
        <a:xfrm>
          <a:off x="0" y="1680486"/>
          <a:ext cx="9804757" cy="1544400"/>
        </a:xfrm>
        <a:prstGeom prst="roundRect">
          <a:avLst/>
        </a:prstGeom>
        <a:solidFill>
          <a:schemeClr val="accent4">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dsp:txBody>
      <dsp:txXfrm>
        <a:off x="75391" y="1755877"/>
        <a:ext cx="9653975" cy="1393618"/>
      </dsp:txXfrm>
    </dsp:sp>
    <dsp:sp modelId="{FDB578E9-912A-4F37-8D86-01E3DC0B51E7}">
      <dsp:nvSpPr>
        <dsp:cNvPr id="0" name=""/>
        <dsp:cNvSpPr/>
      </dsp:nvSpPr>
      <dsp:spPr>
        <a:xfrm>
          <a:off x="0" y="3340087"/>
          <a:ext cx="9804757" cy="1544400"/>
        </a:xfrm>
        <a:prstGeom prst="roundRect">
          <a:avLst/>
        </a:prstGeom>
        <a:solidFill>
          <a:schemeClr val="accent2">
            <a:lumMod val="60000"/>
            <a:lum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a:t>
          </a:r>
          <a:r>
            <a:rPr kumimoji="1" lang="en-US" altLang="ja-JP" sz="2800" kern="1200" dirty="0">
              <a:ln>
                <a:solidFill>
                  <a:schemeClr val="accent2"/>
                </a:solidFill>
              </a:ln>
            </a:rPr>
            <a:t>nice buy!!</a:t>
          </a:r>
          <a:r>
            <a:rPr kumimoji="1" lang="ja-JP" altLang="en-US" sz="2800" kern="1200" dirty="0">
              <a:ln>
                <a:solidFill>
                  <a:schemeClr val="accent2"/>
                </a:solidFill>
              </a:ln>
            </a:rPr>
            <a:t>」で満たされる承認欲求！</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他ユーザとの目標達成共有機能</a:t>
          </a:r>
        </a:p>
      </dsp:txBody>
      <dsp:txXfrm>
        <a:off x="75391" y="3415478"/>
        <a:ext cx="9653975" cy="139361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3A28675-3944-43DE-B1B1-EA2A48ADD8B5}" type="datetime1">
              <a:rPr lang="ja-JP" altLang="en-US" smtClean="0">
                <a:latin typeface="Meiryo UI" panose="020B0604030504040204" pitchFamily="50" charset="-128"/>
                <a:ea typeface="Meiryo UI" panose="020B0604030504040204" pitchFamily="50" charset="-128"/>
              </a:rPr>
              <a:t>2023/6/29</a:t>
            </a:fld>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BC15F27C-B7B6-41AE-A050-BD58099F2A4B}" type="datetime1">
              <a:rPr lang="ja-JP" altLang="en-US" noProof="0" smtClean="0"/>
              <a:t>2023/6/29</a:t>
            </a:fld>
            <a:endParaRPr lang="ja-JP" altLang="en-US" noProof="0">
              <a:latin typeface="Meiryo UI" panose="020B0604030504040204" pitchFamily="50" charset="-128"/>
              <a:ea typeface="Meiryo UI" panose="020B0604030504040204" pitchFamily="50" charset="-128"/>
            </a:endParaRPr>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D6B913A0-8194-43AB-8CE1-D8825DE3150C}"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問いかけしてもらう「貯金できていませんよね？」</a:t>
            </a: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72755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9767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sz="1200" dirty="0"/>
              <a:t>目標のもののために</a:t>
            </a:r>
            <a:r>
              <a:rPr lang="ja-JP" altLang="en-US" sz="1200" u="sng" dirty="0"/>
              <a:t>貯金することを目的</a:t>
            </a:r>
            <a:endParaRPr lang="en-US" altLang="ja-JP" sz="1200" dirty="0"/>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00861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2198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利用可能額を支出が上回らないようにだけ気を付ける！</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07855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利用可能額を支出が上回らないようにだけ気を付ける！</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63797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sz="1200" u="sng" dirty="0"/>
              <a:t>毎日続けて記録してもらうことを目的</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97470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61123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94058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1847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オリジナリティピカイチ！！！！</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19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06776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r>
              <a:rPr lang="ja-JP" altLang="en-US" dirty="0"/>
              <a:t>家計簿アプリ「かけいぼっち」</a:t>
            </a:r>
            <a:r>
              <a:rPr lang="en-US" altLang="ja-JP" dirty="0"/>
              <a:t> </a:t>
            </a:r>
            <a:r>
              <a:rPr lang="ja-JP" altLang="en-US" dirty="0"/>
              <a:t>は、</a:t>
            </a:r>
            <a:r>
              <a:rPr lang="ja-JP" altLang="ja-JP" dirty="0"/>
              <a:t>買いたいもの</a:t>
            </a:r>
            <a:r>
              <a:rPr lang="ja-JP" altLang="en-US" dirty="0"/>
              <a:t>・</a:t>
            </a:r>
            <a:r>
              <a:rPr lang="ja-JP" altLang="ja-JP" dirty="0"/>
              <a:t>やりたいことのために</a:t>
            </a:r>
            <a:r>
              <a:rPr lang="ja-JP" altLang="ja-JP" b="1" dirty="0"/>
              <a:t>継続的な貯金ができるようにサポート</a:t>
            </a:r>
            <a:r>
              <a:rPr lang="ja-JP" altLang="ja-JP" dirty="0"/>
              <a:t>することを目的とした</a:t>
            </a:r>
            <a:r>
              <a:rPr lang="ja-JP" altLang="en-US" dirty="0"/>
              <a:t>製品。</a:t>
            </a:r>
          </a:p>
          <a:p>
            <a:r>
              <a:rPr lang="ja-JP" altLang="en-US" dirty="0"/>
              <a:t>「家計簿をつけるのが苦手。」という方をターゲットとしており、</a:t>
            </a:r>
            <a:r>
              <a:rPr lang="ja-JP" altLang="ja-JP" dirty="0"/>
              <a:t>毎日記入してもらうため</a:t>
            </a:r>
            <a:r>
              <a:rPr lang="ja-JP" altLang="en-US" dirty="0"/>
              <a:t>にキャラクター育成</a:t>
            </a:r>
            <a:r>
              <a:rPr lang="ja-JP" altLang="ja-JP" dirty="0"/>
              <a:t>（ゲーム）要素</a:t>
            </a:r>
            <a:r>
              <a:rPr lang="ja-JP" altLang="en-US" dirty="0"/>
              <a:t>が付随している。</a:t>
            </a:r>
            <a:endParaRPr lang="en-US" altLang="ja-JP" dirty="0"/>
          </a:p>
          <a:p>
            <a:r>
              <a:rPr lang="ja-JP" altLang="en-US" dirty="0"/>
              <a:t>楽しみながら、継続的に利用できる家計簿アプリ。</a:t>
            </a:r>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3621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12261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（あとで動画で伝える）部屋の下部に状態のステータスが表示されている</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56800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動画でお見せします</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20932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27687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これは</a:t>
            </a:r>
            <a:r>
              <a:rPr lang="en-US" altLang="ja-JP" dirty="0">
                <a:latin typeface="Meiryo UI" panose="020B0604030504040204" pitchFamily="50" charset="-128"/>
                <a:ea typeface="Meiryo UI" panose="020B0604030504040204" pitchFamily="50" charset="-128"/>
              </a:rPr>
              <a:t>STAGE 4</a:t>
            </a:r>
            <a:r>
              <a:rPr lang="ja-JP" altLang="en-US" dirty="0">
                <a:latin typeface="Meiryo UI" panose="020B0604030504040204" pitchFamily="50" charset="-128"/>
                <a:ea typeface="Meiryo UI" panose="020B0604030504040204" pitchFamily="50" charset="-128"/>
              </a:rPr>
              <a:t>からの回復を実装したものです。</a:t>
            </a:r>
            <a:endParaRPr lang="en-US" altLang="ja-JP" dirty="0">
              <a:latin typeface="Meiryo UI" panose="020B0604030504040204" pitchFamily="50" charset="-128"/>
              <a:ea typeface="Meiryo UI" panose="020B0604030504040204" pitchFamily="50" charset="-128"/>
            </a:endParaRPr>
          </a:p>
          <a:p>
            <a:pPr rtl="0"/>
            <a:r>
              <a:rPr lang="ja-JP" altLang="en-US" dirty="0">
                <a:latin typeface="Meiryo UI" panose="020B0604030504040204" pitchFamily="50" charset="-128"/>
                <a:ea typeface="Meiryo UI" panose="020B0604030504040204" pitchFamily="50" charset="-128"/>
              </a:rPr>
              <a:t>薬を押すとキャラクターの状態が良くなっていきます。</a:t>
            </a:r>
            <a:endParaRPr lang="en-US" altLang="ja-JP" dirty="0">
              <a:latin typeface="Meiryo UI" panose="020B0604030504040204" pitchFamily="50" charset="-128"/>
              <a:ea typeface="Meiryo UI" panose="020B0604030504040204" pitchFamily="50" charset="-128"/>
            </a:endParaRPr>
          </a:p>
          <a:p>
            <a:pPr rtl="0"/>
            <a:r>
              <a:rPr lang="ja-JP" altLang="en-US" dirty="0">
                <a:latin typeface="Meiryo UI" panose="020B0604030504040204" pitchFamily="50" charset="-128"/>
                <a:ea typeface="Meiryo UI" panose="020B0604030504040204" pitchFamily="50" charset="-128"/>
              </a:rPr>
              <a:t>ポイントも</a:t>
            </a:r>
            <a:r>
              <a:rPr lang="en-US" altLang="ja-JP" dirty="0">
                <a:latin typeface="Meiryo UI" panose="020B0604030504040204" pitchFamily="50" charset="-128"/>
                <a:ea typeface="Meiryo UI" panose="020B0604030504040204" pitchFamily="50" charset="-128"/>
              </a:rPr>
              <a:t>300</a:t>
            </a:r>
            <a:r>
              <a:rPr lang="ja-JP" altLang="en-US" dirty="0">
                <a:latin typeface="Meiryo UI" panose="020B0604030504040204" pitchFamily="50" charset="-128"/>
                <a:ea typeface="Meiryo UI" panose="020B0604030504040204" pitchFamily="50" charset="-128"/>
              </a:rPr>
              <a:t>ずつ減っています</a:t>
            </a:r>
            <a:endParaRPr lang="en-US" altLang="ja-JP" dirty="0">
              <a:latin typeface="Meiryo UI" panose="020B0604030504040204" pitchFamily="50" charset="-128"/>
              <a:ea typeface="Meiryo UI" panose="020B0604030504040204" pitchFamily="50" charset="-128"/>
            </a:endParaRPr>
          </a:p>
          <a:p>
            <a:pPr rtl="0"/>
            <a:endParaRPr lang="en-US" altLang="ja-JP" dirty="0">
              <a:latin typeface="Meiryo UI" panose="020B0604030504040204" pitchFamily="50" charset="-128"/>
              <a:ea typeface="Meiryo UI" panose="020B0604030504040204" pitchFamily="50" charset="-128"/>
            </a:endParaRPr>
          </a:p>
          <a:p>
            <a:pPr rtl="0"/>
            <a:endParaRPr lang="en-US" altLang="ja-JP" dirty="0">
              <a:latin typeface="Meiryo UI" panose="020B0604030504040204" pitchFamily="50" charset="-128"/>
              <a:ea typeface="Meiryo UI" panose="020B0604030504040204" pitchFamily="50" charset="-128"/>
            </a:endParaRPr>
          </a:p>
          <a:p>
            <a:pPr rtl="0"/>
            <a:r>
              <a:rPr lang="ja-JP" altLang="en-US" dirty="0">
                <a:latin typeface="Meiryo UI" panose="020B0604030504040204" pitchFamily="50" charset="-128"/>
                <a:ea typeface="Meiryo UI" panose="020B0604030504040204" pitchFamily="50" charset="-128"/>
              </a:rPr>
              <a:t>こんな感じで毎日ログインしたくなる（キャラクターの命を守るためにログインせざるを得ない状況を作って無理やり家計簿をつけさせる）ような育成ゲーム要素を盛り込んでいます</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18839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動画でお見せします</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08697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u="sng" dirty="0"/>
              <a:t>承認欲求を満たすことが目的</a:t>
            </a:r>
            <a:endParaRPr lang="ja-JP" altLang="en-US" sz="1200" dirty="0"/>
          </a:p>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68690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認められると嬉しい！評価されると嬉しい！</a:t>
            </a:r>
            <a:endParaRPr lang="en-US" altLang="ja-JP" dirty="0">
              <a:latin typeface="Meiryo UI" panose="020B0604030504040204" pitchFamily="50" charset="-128"/>
              <a:ea typeface="Meiryo UI" panose="020B0604030504040204" pitchFamily="50" charset="-128"/>
            </a:endParaRPr>
          </a:p>
          <a:p>
            <a:pPr rtl="0"/>
            <a:r>
              <a:rPr lang="ja-JP" altLang="en-US" dirty="0">
                <a:latin typeface="Meiryo UI" panose="020B0604030504040204" pitchFamily="50" charset="-128"/>
                <a:ea typeface="Meiryo UI" panose="020B0604030504040204" pitchFamily="50" charset="-128"/>
              </a:rPr>
              <a:t>評価が目に見えて分かる「</a:t>
            </a:r>
            <a:r>
              <a:rPr lang="en-US" altLang="ja-JP" dirty="0">
                <a:latin typeface="Meiryo UI" panose="020B0604030504040204" pitchFamily="50" charset="-128"/>
                <a:ea typeface="Meiryo UI" panose="020B0604030504040204" pitchFamily="50" charset="-128"/>
              </a:rPr>
              <a:t>nice buy!!</a:t>
            </a:r>
            <a:r>
              <a:rPr lang="ja-JP" altLang="en-US" dirty="0">
                <a:latin typeface="Meiryo UI" panose="020B0604030504040204" pitchFamily="50" charset="-128"/>
                <a:ea typeface="Meiryo UI" panose="020B0604030504040204" pitchFamily="50" charset="-128"/>
              </a:rPr>
              <a:t>」機能</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29188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5469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29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1387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rtl="0">
              <a:lnSpc>
                <a:spcPct val="100000"/>
              </a:lnSpc>
            </a:pPr>
            <a:r>
              <a:rPr lang="en-US" altLang="ja-JP" sz="1200" dirty="0"/>
              <a:t>【</a:t>
            </a:r>
            <a:r>
              <a:rPr lang="ja-JP" altLang="en-US" sz="1200" dirty="0"/>
              <a:t>今回の開発の条件</a:t>
            </a:r>
            <a:r>
              <a:rPr lang="en-US" altLang="ja-JP" sz="1200" dirty="0"/>
              <a:t>】</a:t>
            </a:r>
          </a:p>
          <a:p>
            <a:pPr marL="285750" indent="-285750" algn="l" rtl="0">
              <a:lnSpc>
                <a:spcPct val="100000"/>
              </a:lnSpc>
              <a:buFont typeface="Arial" panose="020B0604020202020204" pitchFamily="34" charset="0"/>
              <a:buChar char="•"/>
            </a:pPr>
            <a:r>
              <a:rPr lang="ja-JP" altLang="en-US" sz="1200" dirty="0"/>
              <a:t>毎日、会社で仕事をしている社会人</a:t>
            </a:r>
            <a:endParaRPr lang="en-US" altLang="ja-JP" sz="1200" dirty="0"/>
          </a:p>
          <a:p>
            <a:pPr marL="285750" indent="-285750" algn="l" rtl="0">
              <a:lnSpc>
                <a:spcPct val="100000"/>
              </a:lnSpc>
              <a:buFont typeface="Arial" panose="020B0604020202020204" pitchFamily="34" charset="0"/>
              <a:buChar char="•"/>
            </a:pPr>
            <a:r>
              <a:rPr lang="ja-JP" altLang="en-US" sz="1200" dirty="0"/>
              <a:t>ほぼ毎日利用するものを作る（時間は問わない）</a:t>
            </a:r>
            <a:endParaRPr lang="en-US" altLang="ja-JP" sz="1200" dirty="0"/>
          </a:p>
          <a:p>
            <a:pPr marL="285750" indent="-285750" algn="l" rtl="0">
              <a:lnSpc>
                <a:spcPct val="100000"/>
              </a:lnSpc>
              <a:buFont typeface="Arial" panose="020B0604020202020204" pitchFamily="34" charset="0"/>
              <a:buChar char="•"/>
            </a:pPr>
            <a:r>
              <a:rPr lang="ja-JP" altLang="en-US" sz="1200" dirty="0"/>
              <a:t> システムにアクセスするきっかけを明確にする</a:t>
            </a:r>
            <a:endParaRPr lang="en-US" altLang="ja-JP" sz="1200" dirty="0"/>
          </a:p>
          <a:p>
            <a:endParaRPr kumimoji="1"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77452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実装を断念した部分</a:t>
            </a: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30</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1417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endParaRPr lang="ja-JP" altLang="en-US" dirty="0">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31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074011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cs typeface="Vani" panose="02040502050405020303" pitchFamily="18" charset="0"/>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cs typeface="Vani" panose="02040502050405020303" pitchFamily="18" charset="0"/>
              </a:rPr>
              <a:t>32</a:t>
            </a:fld>
            <a:endParaRPr lang="ja-JP" altLang="en-US">
              <a:latin typeface="Meiryo UI" panose="020B0604030504040204" pitchFamily="50" charset="-128"/>
              <a:ea typeface="Meiryo UI" panose="020B0604030504040204" pitchFamily="50" charset="-128"/>
              <a:cs typeface="Vani" panose="02040502050405020303" pitchFamily="18" charset="0"/>
            </a:endParaRPr>
          </a:p>
        </p:txBody>
      </p:sp>
    </p:spTree>
    <p:extLst>
      <p:ext uri="{BB962C8B-B14F-4D97-AF65-F5344CB8AC3E}">
        <p14:creationId xmlns:p14="http://schemas.microsoft.com/office/powerpoint/2010/main" val="437434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cs typeface="Vani" panose="02040502050405020303" pitchFamily="18" charset="0"/>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cs typeface="Vani" panose="02040502050405020303" pitchFamily="18" charset="0"/>
              </a:rPr>
              <a:t>33</a:t>
            </a:fld>
            <a:endParaRPr lang="ja-JP" altLang="en-US">
              <a:latin typeface="Meiryo UI" panose="020B0604030504040204" pitchFamily="50" charset="-128"/>
              <a:ea typeface="Meiryo UI" panose="020B0604030504040204" pitchFamily="50" charset="-128"/>
              <a:cs typeface="Vani" panose="02040502050405020303" pitchFamily="18" charset="0"/>
            </a:endParaRPr>
          </a:p>
        </p:txBody>
      </p:sp>
    </p:spTree>
    <p:extLst>
      <p:ext uri="{BB962C8B-B14F-4D97-AF65-F5344CB8AC3E}">
        <p14:creationId xmlns:p14="http://schemas.microsoft.com/office/powerpoint/2010/main" val="2573026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cs typeface="Vani" panose="02040502050405020303" pitchFamily="18" charset="0"/>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cs typeface="Vani" panose="02040502050405020303" pitchFamily="18" charset="0"/>
              </a:rPr>
              <a:t>34</a:t>
            </a:fld>
            <a:endParaRPr lang="ja-JP" altLang="en-US">
              <a:latin typeface="Meiryo UI" panose="020B0604030504040204" pitchFamily="50" charset="-128"/>
              <a:ea typeface="Meiryo UI" panose="020B0604030504040204" pitchFamily="50" charset="-128"/>
              <a:cs typeface="Vani" panose="02040502050405020303" pitchFamily="18" charset="0"/>
            </a:endParaRPr>
          </a:p>
        </p:txBody>
      </p:sp>
    </p:spTree>
    <p:extLst>
      <p:ext uri="{BB962C8B-B14F-4D97-AF65-F5344CB8AC3E}">
        <p14:creationId xmlns:p14="http://schemas.microsoft.com/office/powerpoint/2010/main" val="3604248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35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3347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578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56699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問いかけ</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うちのチームにもいるんですよ～ものぐさな人が</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みたいな</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周りを巻き込む</a:t>
            </a: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45865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ここはジャパネット全開で</a:t>
            </a: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097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pPr rtl="0"/>
            <a:fld id="{D6B913A0-8194-43AB-8CE1-D8825DE3150C}" type="slidenum">
              <a:rPr lang="en-US" altLang="ja-JP" smtClean="0">
                <a:latin typeface="Meiryo UI" panose="020B0604030504040204" pitchFamily="50" charset="-128"/>
                <a:ea typeface="Meiryo UI" panose="020B0604030504040204" pitchFamily="50" charset="-128"/>
              </a:rPr>
              <a:t>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53369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rtlCol="0"/>
          <a:lstStyle/>
          <a:p>
            <a:pPr rtl="0"/>
            <a:r>
              <a:rPr lang="ja-JP" altLang="en-US" dirty="0">
                <a:latin typeface="Meiryo UI" panose="020B0604030504040204" pitchFamily="50" charset="-128"/>
                <a:ea typeface="Meiryo UI" panose="020B0604030504040204" pitchFamily="50" charset="-128"/>
              </a:rPr>
              <a:t>本アプリでは機能が沢山あり、本発表内で全てをご紹介することが難しいので、</a:t>
            </a:r>
            <a:endParaRPr lang="en-US" altLang="ja-JP" dirty="0">
              <a:latin typeface="Meiryo UI" panose="020B0604030504040204" pitchFamily="50" charset="-128"/>
              <a:ea typeface="Meiryo UI" panose="020B0604030504040204" pitchFamily="50" charset="-128"/>
            </a:endParaRPr>
          </a:p>
          <a:p>
            <a:pPr rtl="0"/>
            <a:r>
              <a:rPr lang="ja-JP" altLang="en-US" dirty="0">
                <a:latin typeface="Meiryo UI" panose="020B0604030504040204" pitchFamily="50" charset="-128"/>
                <a:ea typeface="Meiryo UI" panose="020B0604030504040204" pitchFamily="50" charset="-128"/>
              </a:rPr>
              <a:t>厳選した推しポイント</a:t>
            </a:r>
            <a:r>
              <a:rPr lang="en-US" altLang="ja-JP" dirty="0">
                <a:latin typeface="Meiryo UI" panose="020B0604030504040204" pitchFamily="50" charset="-128"/>
                <a:ea typeface="Meiryo UI" panose="020B0604030504040204" pitchFamily="50" charset="-128"/>
              </a:rPr>
              <a:t>3</a:t>
            </a:r>
            <a:r>
              <a:rPr lang="ja-JP" altLang="en-US" dirty="0">
                <a:latin typeface="Meiryo UI" panose="020B0604030504040204" pitchFamily="50" charset="-128"/>
                <a:ea typeface="Meiryo UI" panose="020B0604030504040204" pitchFamily="50" charset="-128"/>
              </a:rPr>
              <a:t>点について紹介していきたいと思います。</a:t>
            </a:r>
          </a:p>
        </p:txBody>
      </p:sp>
      <p:sp>
        <p:nvSpPr>
          <p:cNvPr id="4" name="スライド番号プレースホルダー 3"/>
          <p:cNvSpPr>
            <a:spLocks noGrp="1"/>
          </p:cNvSpPr>
          <p:nvPr>
            <p:ph type="sldNum" sz="quarter" idx="5"/>
          </p:nvPr>
        </p:nvSpPr>
        <p:spPr/>
        <p:txBody>
          <a:bodyPr rtlCol="0"/>
          <a:lstStyle/>
          <a:p>
            <a:pPr rtl="0"/>
            <a:fld id="{D6B913A0-8194-43AB-8CE1-D8825DE3150C}" type="slidenum">
              <a:rPr lang="en-US" altLang="ja-JP" smtClean="0">
                <a:latin typeface="Meiryo UI" panose="020B0604030504040204" pitchFamily="50" charset="-128"/>
                <a:ea typeface="Meiryo UI" panose="020B0604030504040204" pitchFamily="50" charset="-128"/>
              </a:rPr>
              <a:t>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0791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pic>
        <p:nvPicPr>
          <p:cNvPr id="10" name="図プレースホルダー 8" descr="背景がピンク色のヤシの葉の写真&#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長方形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サブタイトル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rtlCol="0">
            <a:normAutofit/>
          </a:bodyPr>
          <a:lstStyle>
            <a:lvl1pPr marL="0" indent="0" algn="l">
              <a:buNone/>
              <a:defRPr sz="200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sp>
        <p:nvSpPr>
          <p:cNvPr id="11" name="図プレースホルダー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リスクと利益">
    <p:spTree>
      <p:nvGrpSpPr>
        <p:cNvPr id="1" name=""/>
        <p:cNvGrpSpPr/>
        <p:nvPr/>
      </p:nvGrpSpPr>
      <p:grpSpPr>
        <a:xfrm>
          <a:off x="0" y="0"/>
          <a:ext cx="0" cy="0"/>
          <a:chOff x="0" y="0"/>
          <a:chExt cx="0" cy="0"/>
        </a:xfrm>
      </p:grpSpPr>
      <p:pic>
        <p:nvPicPr>
          <p:cNvPr id="13" name="図プレースホルダー 44" descr="ヤシの葉の写真&#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長方形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5" name="タイトル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12" name="図プレースホルダー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キー">
    <p:spTree>
      <p:nvGrpSpPr>
        <p:cNvPr id="1" name=""/>
        <p:cNvGrpSpPr/>
        <p:nvPr/>
      </p:nvGrpSpPr>
      <p:grpSpPr>
        <a:xfrm>
          <a:off x="0" y="0"/>
          <a:ext cx="0" cy="0"/>
          <a:chOff x="0" y="0"/>
          <a:chExt cx="0" cy="0"/>
        </a:xfrm>
      </p:grpSpPr>
      <p:pic>
        <p:nvPicPr>
          <p:cNvPr id="13" name="図プレースホルダー 8" descr="2 枚のヤシの葉に挟まれたノート PC のキーボードの写真&#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長方形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15" name="タイトル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クリックしてテキストを編集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eiryo UI" panose="020B0604030504040204" pitchFamily="50" charset="-128"/>
                <a:ea typeface="Meiryo UI" panose="020B0604030504040204" pitchFamily="50"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クリックしてテキストを編集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ja-JP" altLang="en-US" noProof="0"/>
              <a:t>クリックしてテキストを編集</a:t>
            </a:r>
          </a:p>
        </p:txBody>
      </p:sp>
      <p:sp>
        <p:nvSpPr>
          <p:cNvPr id="12" name="図プレースホルダー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vl1p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8" y="1819656"/>
            <a:ext cx="5157787"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386584"/>
            <a:ext cx="5157787" cy="368458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819656"/>
            <a:ext cx="5183188" cy="548640"/>
          </a:xfrm>
        </p:spPr>
        <p:txBody>
          <a:bodyPr rtlCol="0"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386584"/>
            <a:ext cx="5183188" cy="368458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8" name="フッター プレースホルダー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9" name="スライド番号プレースホルダー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536192"/>
            <a:ext cx="10515600" cy="4351338"/>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主要な概念">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p>
            <a:pPr rtl="0"/>
            <a:r>
              <a:rPr lang="ja-JP" altLang="en-US" noProof="0"/>
              <a:t>マスター タイトルの書式設定</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
        <p:nvSpPr>
          <p:cNvPr id="8" name="コンテンツ プレースホルダー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9" name="コンテンツ プレースホルダー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0" name="コンテンツ プレースホルダー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1" name="コンテンツ プレースホルダー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ありがとうございました">
    <p:spTree>
      <p:nvGrpSpPr>
        <p:cNvPr id="1" name=""/>
        <p:cNvGrpSpPr/>
        <p:nvPr/>
      </p:nvGrpSpPr>
      <p:grpSpPr>
        <a:xfrm>
          <a:off x="0" y="0"/>
          <a:ext cx="0" cy="0"/>
          <a:chOff x="0" y="0"/>
          <a:chExt cx="0" cy="0"/>
        </a:xfrm>
      </p:grpSpPr>
      <p:pic>
        <p:nvPicPr>
          <p:cNvPr id="8" name="図プレースホルダー 13" descr="葉のクローズアップ写真&#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長方形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atin typeface="Meiryo UI" panose="020B0604030504040204" pitchFamily="50" charset="-128"/>
                <a:ea typeface="Meiryo UI" panose="020B0604030504040204" pitchFamily="50" charset="-128"/>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経営理念">
    <p:spTree>
      <p:nvGrpSpPr>
        <p:cNvPr id="1" name=""/>
        <p:cNvGrpSpPr/>
        <p:nvPr/>
      </p:nvGrpSpPr>
      <p:grpSpPr>
        <a:xfrm>
          <a:off x="0" y="0"/>
          <a:ext cx="0" cy="0"/>
          <a:chOff x="0" y="0"/>
          <a:chExt cx="0" cy="0"/>
        </a:xfrm>
      </p:grpSpPr>
      <p:pic>
        <p:nvPicPr>
          <p:cNvPr id="9" name="図プレースホルダー 8" descr="ヤシの木の葉の写真&#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長方形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8" name="図プレースホルダー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チーム">
    <p:spTree>
      <p:nvGrpSpPr>
        <p:cNvPr id="1" name=""/>
        <p:cNvGrpSpPr/>
        <p:nvPr/>
      </p:nvGrpSpPr>
      <p:grpSpPr>
        <a:xfrm>
          <a:off x="0" y="0"/>
          <a:ext cx="0" cy="0"/>
          <a:chOff x="0" y="0"/>
          <a:chExt cx="0" cy="0"/>
        </a:xfrm>
      </p:grpSpPr>
      <p:pic>
        <p:nvPicPr>
          <p:cNvPr id="21" name="図プレースホルダー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タイトル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vl1pPr>
          </a:lstStyle>
          <a:p>
            <a:pPr rtl="0"/>
            <a:r>
              <a:rPr lang="ja-JP" altLang="en-US" noProof="0"/>
              <a:t>マスター タイトルの書式設定</a:t>
            </a:r>
          </a:p>
        </p:txBody>
      </p:sp>
      <p:sp>
        <p:nvSpPr>
          <p:cNvPr id="8" name="図プレースホルダー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3" name="テキスト プレースホルダー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4" name="テキスト プレースホルダー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9" name="図プレースホルダー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5" name="テキスト プレースホルダー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6" name="テキスト プレースホルダー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10" name="図プレースホルダー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7" name="テキスト プレースホルダー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18" name="テキスト プレースホルダー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11" name="図プレースホルダー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p>
            <a:pPr rtl="0"/>
            <a:r>
              <a:rPr lang="ja-JP" altLang="en-US" noProof="0"/>
              <a:t>アイコンをクリックして図を追加</a:t>
            </a:r>
          </a:p>
        </p:txBody>
      </p:sp>
      <p:sp>
        <p:nvSpPr>
          <p:cNvPr id="19" name="テキスト プレースホルダー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名前</a:t>
            </a:r>
          </a:p>
        </p:txBody>
      </p:sp>
      <p:sp>
        <p:nvSpPr>
          <p:cNvPr id="20" name="テキスト プレースホルダー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ja-JP" altLang="en-US" noProof="0"/>
              <a:t>タイトル</a:t>
            </a:r>
          </a:p>
        </p:txBody>
      </p:sp>
      <p:sp>
        <p:nvSpPr>
          <p:cNvPr id="3" name="日付プレースホルダー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4" name="フッター プレースホルダー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5" name="スライド番号プレースホルダー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組織図">
    <p:spTree>
      <p:nvGrpSpPr>
        <p:cNvPr id="1" name=""/>
        <p:cNvGrpSpPr/>
        <p:nvPr/>
      </p:nvGrpSpPr>
      <p:grpSpPr>
        <a:xfrm>
          <a:off x="0" y="0"/>
          <a:ext cx="0" cy="0"/>
          <a:chOff x="0" y="0"/>
          <a:chExt cx="0" cy="0"/>
        </a:xfrm>
      </p:grpSpPr>
      <p:pic>
        <p:nvPicPr>
          <p:cNvPr id="8" name="図プレースホルダー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タイトル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vl1pPr>
          </a:lstStyle>
          <a:p>
            <a:pPr rtl="0"/>
            <a:r>
              <a:rPr lang="ja-JP" altLang="en-US" noProof="0"/>
              <a:t>マスター タイトルの書式設定</a:t>
            </a:r>
          </a:p>
        </p:txBody>
      </p:sp>
      <p:sp>
        <p:nvSpPr>
          <p:cNvPr id="3" name="日付プレースホルダー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US" altLang="ja-JP" noProof="0"/>
              <a:t>20XX</a:t>
            </a:r>
            <a:endParaRPr lang="ja-JP" altLang="en-US" noProof="0"/>
          </a:p>
        </p:txBody>
      </p:sp>
      <p:sp>
        <p:nvSpPr>
          <p:cNvPr id="4" name="フッター プレースホルダー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US" altLang="ja-JP" noProof="0"/>
              <a:t>Contoso </a:t>
            </a:r>
            <a:r>
              <a:rPr lang="ja-JP" altLang="en-US" noProof="0"/>
              <a:t>のビジネス プラン</a:t>
            </a:r>
          </a:p>
        </p:txBody>
      </p:sp>
      <p:sp>
        <p:nvSpPr>
          <p:cNvPr id="5" name="スライド番号プレースホルダー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US" altLang="ja-JP" noProof="0" smtClean="0"/>
              <a:t>‹#›</a:t>
            </a:fld>
            <a:endParaRPr lang="ja-JP" altLang="en-US" noProof="0"/>
          </a:p>
        </p:txBody>
      </p:sp>
      <p:sp>
        <p:nvSpPr>
          <p:cNvPr id="21" name="SmartArt プレースホルダー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p>
            <a:pPr rtl="0"/>
            <a:r>
              <a:rPr lang="en-US" altLang="ja-JP" noProof="0"/>
              <a:t>SmartArt </a:t>
            </a:r>
            <a:r>
              <a:rPr lang="ja-JP" altLang="en-US" noProof="0"/>
              <a:t>グラフィックを追加</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機会">
    <p:spTree>
      <p:nvGrpSpPr>
        <p:cNvPr id="1" name=""/>
        <p:cNvGrpSpPr/>
        <p:nvPr/>
      </p:nvGrpSpPr>
      <p:grpSpPr>
        <a:xfrm>
          <a:off x="0" y="0"/>
          <a:ext cx="0" cy="0"/>
          <a:chOff x="0" y="0"/>
          <a:chExt cx="0" cy="0"/>
        </a:xfrm>
      </p:grpSpPr>
      <p:pic>
        <p:nvPicPr>
          <p:cNvPr id="18" name="図プレースホルダー 17" descr="植物のクローズアップ写真&#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長方形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9" name="タイトル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10" name="コンテンツ プレースホルダー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3" name="コンテンツ プレースホルダー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2" name="コンテンツ プレースホルダー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5" name="コンテンツ プレースホルダー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4" name="コンテンツ プレースホルダー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1" name="コンテンツ プレースホルダー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8" name="コンテンツ プレースホルダー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7" name="コンテンツ プレースホルダー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16" name="コンテンツ プレースホルダー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市場の概要">
    <p:spTree>
      <p:nvGrpSpPr>
        <p:cNvPr id="1" name=""/>
        <p:cNvGrpSpPr/>
        <p:nvPr/>
      </p:nvGrpSpPr>
      <p:grpSpPr>
        <a:xfrm>
          <a:off x="0" y="0"/>
          <a:ext cx="0" cy="0"/>
          <a:chOff x="0" y="0"/>
          <a:chExt cx="0" cy="0"/>
        </a:xfrm>
      </p:grpSpPr>
      <p:pic>
        <p:nvPicPr>
          <p:cNvPr id="10" name="図プレースホルダー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長方形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8" name="コンテンツ プレースホルダー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9" name="コンテンツ プレースホルダー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 ヘッダー">
    <p:bg>
      <p:bgPr>
        <a:solidFill>
          <a:schemeClr val="accent1"/>
        </a:solidFill>
        <a:effectLst/>
      </p:bgPr>
    </p:bg>
    <p:spTree>
      <p:nvGrpSpPr>
        <p:cNvPr id="1" name=""/>
        <p:cNvGrpSpPr/>
        <p:nvPr/>
      </p:nvGrpSpPr>
      <p:grpSpPr>
        <a:xfrm>
          <a:off x="0" y="0"/>
          <a:ext cx="0" cy="0"/>
          <a:chOff x="0" y="0"/>
          <a:chExt cx="0" cy="0"/>
        </a:xfrm>
      </p:grpSpPr>
      <p:sp>
        <p:nvSpPr>
          <p:cNvPr id="12" name="図プレースホルダー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13" name="長方形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9" name="図プレースホルダー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4" name="日付プレースホルダー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ビジネスの概念">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アイコンをクリックして図を追加</a:t>
            </a:r>
          </a:p>
        </p:txBody>
      </p:sp>
      <p:sp>
        <p:nvSpPr>
          <p:cNvPr id="8" name="長方形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ja-JP" altLang="en-US" sz="3600" noProof="0">
              <a:latin typeface="Meiryo UI" panose="020B0604030504040204" pitchFamily="50" charset="-128"/>
              <a:ea typeface="Meiryo UI" panose="020B0604030504040204" pitchFamily="50" charset="-128"/>
            </a:endParaRPr>
          </a:p>
        </p:txBody>
      </p:sp>
      <p:sp>
        <p:nvSpPr>
          <p:cNvPr id="2" name="タイトル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p>
        </p:txBody>
      </p:sp>
      <p:sp>
        <p:nvSpPr>
          <p:cNvPr id="3" name="コンテンツ プレースホルダー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atin typeface="Meiryo UI" panose="020B0604030504040204" pitchFamily="50" charset="-128"/>
                <a:ea typeface="Meiryo UI" panose="020B0604030504040204" pitchFamily="50" charset="-128"/>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ja-JP" altLang="en-US" noProof="0"/>
              <a:t>クリックしてテキストを編集</a:t>
            </a:r>
          </a:p>
        </p:txBody>
      </p:sp>
      <p:sp>
        <p:nvSpPr>
          <p:cNvPr id="4" name="日付プレースホルダー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p>
        </p:txBody>
      </p:sp>
      <p:sp>
        <p:nvSpPr>
          <p:cNvPr id="5" name="フッター プレースホルダー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p>
        </p:txBody>
      </p:sp>
      <p:sp>
        <p:nvSpPr>
          <p:cNvPr id="6" name="スライド番号プレースホルダー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ムライ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defRPr>
            </a:lvl1pPr>
          </a:lstStyle>
          <a:p>
            <a:pPr rtl="0"/>
            <a:r>
              <a:rPr lang="ja-JP" altLang="en-US" noProof="0"/>
              <a:t>マスター タイトルの書式設定</a:t>
            </a:r>
            <a:endParaRPr lang="ja-JP" altLang="en-ZA" noProof="0"/>
          </a:p>
        </p:txBody>
      </p:sp>
      <p:sp>
        <p:nvSpPr>
          <p:cNvPr id="64" name="テキスト プレースホルダー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rtl="0"/>
            <a:r>
              <a:rPr lang="ja-JP" altLang="en-US" noProof="0"/>
              <a:t>アイテムのタイトル</a:t>
            </a:r>
            <a:endParaRPr lang="ja-JP" altLang="en-ZA" noProof="0"/>
          </a:p>
        </p:txBody>
      </p:sp>
      <p:sp>
        <p:nvSpPr>
          <p:cNvPr id="38" name="テキスト プレースホルダー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ja-JP" altLang="en-US" noProof="0"/>
              <a:t>年</a:t>
            </a:r>
            <a:endParaRPr lang="ja-JP" altLang="en-ZA" noProof="0"/>
          </a:p>
        </p:txBody>
      </p:sp>
      <p:sp>
        <p:nvSpPr>
          <p:cNvPr id="39" name="テキスト プレースホルダー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0" name="テキスト プレースホルダー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1" name="テキスト プレースホルダー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2" name="テキスト プレースホルダー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4" name="テキスト プレースホルダー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5" name="テキスト プレースホルダー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6" name="テキスト プレースホルダー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8" name="テキスト プレースホルダー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9" name="テキスト プレースホルダー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7" name="テキスト プレースホルダー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0" name="テキスト プレースホルダー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1" name="テキスト プレースホルダー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43" name="テキスト プレースホルダー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ja-JP" altLang="en-US" noProof="0"/>
              <a:t>年</a:t>
            </a:r>
            <a:endParaRPr lang="ja-JP" altLang="en-ZA" noProof="0"/>
          </a:p>
        </p:txBody>
      </p:sp>
      <p:sp>
        <p:nvSpPr>
          <p:cNvPr id="52" name="テキスト プレースホルダー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3" name="テキスト プレースホルダー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4" name="テキスト プレースホルダー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5" name="テキスト プレースホルダー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6" name="テキスト プレースホルダー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7" name="テキスト プレースホルダー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8" name="テキスト プレースホルダー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0" name="テキスト プレースホルダー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1" name="テキスト プレースホルダー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59" name="テキスト プレースホルダー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2" name="テキスト プレースホルダー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63" name="テキスト プレースホルダー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defRPr>
            </a:lvl1pPr>
          </a:lstStyle>
          <a:p>
            <a:pPr lvl="0" rtl="0"/>
            <a:r>
              <a:rPr lang="en-US" altLang="ja-JP" noProof="0"/>
              <a:t>MM</a:t>
            </a:r>
            <a:endParaRPr lang="ja-JP" altLang="en-ZA" noProof="0"/>
          </a:p>
        </p:txBody>
      </p:sp>
      <p:sp>
        <p:nvSpPr>
          <p:cNvPr id="33" name="日付プレースホルダー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p>
            <a:pPr rtl="0"/>
            <a:r>
              <a:rPr lang="en-US" altLang="ja-JP" noProof="0"/>
              <a:t>20XX</a:t>
            </a:r>
            <a:endParaRPr lang="ja-JP" altLang="en-US" noProof="0"/>
          </a:p>
        </p:txBody>
      </p:sp>
      <p:sp>
        <p:nvSpPr>
          <p:cNvPr id="34" name="フッター プレースホルダー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p>
            <a:pPr rtl="0"/>
            <a:r>
              <a:rPr lang="en-US" altLang="ja-JP" noProof="0"/>
              <a:t>Contoso </a:t>
            </a:r>
            <a:r>
              <a:rPr lang="ja-JP" altLang="en-US" noProof="0"/>
              <a:t>のビジネス プラン</a:t>
            </a:r>
          </a:p>
        </p:txBody>
      </p:sp>
      <p:sp>
        <p:nvSpPr>
          <p:cNvPr id="35" name="スライド番号プレースホルダー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ja-JP" noProof="0" smtClean="0"/>
              <a:t>‹#›</a:t>
            </a:fld>
            <a:endParaRPr lang="ja-JP" altLang="en-US" noProof="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r>
              <a:rPr lang="en-US" altLang="ja-JP" noProof="0"/>
              <a:t>20XX</a:t>
            </a:r>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r>
              <a:rPr lang="en-US" altLang="ja-JP" noProof="0"/>
              <a:t>Contoso </a:t>
            </a:r>
            <a:r>
              <a:rPr lang="ja-JP" altLang="en-US" noProof="0"/>
              <a:t>のビジネス プラン</a:t>
            </a:r>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latin typeface="Meiryo UI" panose="020B0604030504040204" pitchFamily="50" charset="-128"/>
                <a:ea typeface="Meiryo UI" panose="020B0604030504040204" pitchFamily="50" charset="-128"/>
              </a:defRPr>
            </a:lvl1pPr>
          </a:lstStyle>
          <a:p>
            <a:fld id="{B5CEABB6-07DC-46E8-9B57-56EC44A396E5}"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kumimoji="1" sz="32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2.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18.svg"/><Relationship Id="rId5" Type="http://schemas.openxmlformats.org/officeDocument/2006/relationships/diagramQuickStyle" Target="../diagrams/quickStyle1.xml"/><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2.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image" Target="../media/image18.svg"/><Relationship Id="rId5" Type="http://schemas.openxmlformats.org/officeDocument/2006/relationships/diagramQuickStyle" Target="../diagrams/quickStyle2.xml"/><Relationship Id="rId10" Type="http://schemas.openxmlformats.org/officeDocument/2006/relationships/image" Target="../media/image17.png"/><Relationship Id="rId4" Type="http://schemas.openxmlformats.org/officeDocument/2006/relationships/diagramLayout" Target="../diagrams/layout2.xml"/><Relationship Id="rId9"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2.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3.xml"/><Relationship Id="rId11" Type="http://schemas.openxmlformats.org/officeDocument/2006/relationships/image" Target="../media/image18.svg"/><Relationship Id="rId5" Type="http://schemas.openxmlformats.org/officeDocument/2006/relationships/diagramQuickStyle" Target="../diagrams/quickStyle3.xml"/><Relationship Id="rId10" Type="http://schemas.openxmlformats.org/officeDocument/2006/relationships/image" Target="../media/image17.png"/><Relationship Id="rId4" Type="http://schemas.openxmlformats.org/officeDocument/2006/relationships/diagramLayout" Target="../diagrams/layout3.xml"/><Relationship Id="rId9"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10.png"/><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4.sv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34.sv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4.sv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2.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Colors" Target="../diagrams/colors4.xml"/><Relationship Id="rId11" Type="http://schemas.openxmlformats.org/officeDocument/2006/relationships/image" Target="../media/image18.svg"/><Relationship Id="rId5" Type="http://schemas.openxmlformats.org/officeDocument/2006/relationships/diagramQuickStyle" Target="../diagrams/quickStyle4.xml"/><Relationship Id="rId10" Type="http://schemas.openxmlformats.org/officeDocument/2006/relationships/image" Target="../media/image17.png"/><Relationship Id="rId4" Type="http://schemas.openxmlformats.org/officeDocument/2006/relationships/diagramLayout" Target="../diagrams/layout4.xml"/><Relationship Id="rId9" Type="http://schemas.openxmlformats.org/officeDocument/2006/relationships/image" Target="../media/image16.svg"/></Relationships>
</file>

<file path=ppt/slides/_rels/slide27.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27.xml"/><Relationship Id="rId16" Type="http://schemas.openxmlformats.org/officeDocument/2006/relationships/image" Target="../media/image62.svg"/><Relationship Id="rId1" Type="http://schemas.openxmlformats.org/officeDocument/2006/relationships/slideLayout" Target="../slideLayouts/slideLayout9.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50.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6815C6-3AD0-46E6-A74A-1967BD91AF50}"/>
              </a:ext>
            </a:extLst>
          </p:cNvPr>
          <p:cNvSpPr>
            <a:spLocks noGrp="1"/>
          </p:cNvSpPr>
          <p:nvPr>
            <p:ph type="ctrTitle"/>
          </p:nvPr>
        </p:nvSpPr>
        <p:spPr>
          <a:xfrm>
            <a:off x="6730584" y="1873377"/>
            <a:ext cx="3937416" cy="1765173"/>
          </a:xfrm>
        </p:spPr>
        <p:txBody>
          <a:bodyPr rtlCol="0">
            <a:normAutofit/>
          </a:bodyPr>
          <a:lstStyle/>
          <a:p>
            <a:pPr algn="ctr" rtl="0">
              <a:lnSpc>
                <a:spcPct val="150000"/>
              </a:lnSpc>
            </a:pPr>
            <a:r>
              <a:rPr lang="ja-JP" altLang="en-US" sz="3200" dirty="0"/>
              <a:t>家計簿アプリ</a:t>
            </a:r>
            <a:br>
              <a:rPr lang="en-US" altLang="ja-JP" dirty="0"/>
            </a:br>
            <a:r>
              <a:rPr lang="en-US" altLang="ja-JP" dirty="0"/>
              <a:t>『</a:t>
            </a:r>
            <a:r>
              <a:rPr lang="ja-JP" altLang="en-US" dirty="0"/>
              <a:t>かけいぼっち</a:t>
            </a:r>
            <a:r>
              <a:rPr lang="en-US" altLang="ja-JP" dirty="0"/>
              <a:t>』</a:t>
            </a:r>
            <a:endParaRPr lang="ja-JP" altLang="en-US" dirty="0"/>
          </a:p>
        </p:txBody>
      </p:sp>
      <p:sp>
        <p:nvSpPr>
          <p:cNvPr id="23" name="サブタイトル 22">
            <a:extLst>
              <a:ext uri="{FF2B5EF4-FFF2-40B4-BE49-F238E27FC236}">
                <a16:creationId xmlns:a16="http://schemas.microsoft.com/office/drawing/2014/main" id="{4829E901-B0F6-4B1C-8D1C-8B758458B743}"/>
              </a:ext>
            </a:extLst>
          </p:cNvPr>
          <p:cNvSpPr>
            <a:spLocks noGrp="1"/>
          </p:cNvSpPr>
          <p:nvPr>
            <p:ph type="subTitle" idx="1"/>
          </p:nvPr>
        </p:nvSpPr>
        <p:spPr>
          <a:xfrm>
            <a:off x="6730584" y="4543424"/>
            <a:ext cx="3937416" cy="409349"/>
          </a:xfrm>
        </p:spPr>
        <p:txBody>
          <a:bodyPr rtlCol="0"/>
          <a:lstStyle/>
          <a:p>
            <a:pPr algn="r" rtl="0"/>
            <a:r>
              <a:rPr lang="ja-JP" altLang="en-US" dirty="0"/>
              <a:t>イフリート・</a:t>
            </a:r>
            <a:r>
              <a:rPr lang="en-US" altLang="ja-JP" dirty="0"/>
              <a:t>B</a:t>
            </a:r>
            <a:r>
              <a:rPr lang="ja-JP" altLang="en-US" dirty="0"/>
              <a:t>・ムラナカ</a:t>
            </a:r>
          </a:p>
        </p:txBody>
      </p:sp>
      <p:sp>
        <p:nvSpPr>
          <p:cNvPr id="6" name="正方形/長方形 5">
            <a:extLst>
              <a:ext uri="{FF2B5EF4-FFF2-40B4-BE49-F238E27FC236}">
                <a16:creationId xmlns:a16="http://schemas.microsoft.com/office/drawing/2014/main" id="{3E72B4C0-7DB5-4284-A130-AC285DA028FB}"/>
              </a:ext>
            </a:extLst>
          </p:cNvPr>
          <p:cNvSpPr/>
          <p:nvPr/>
        </p:nvSpPr>
        <p:spPr>
          <a:xfrm>
            <a:off x="1143000" y="1035000"/>
            <a:ext cx="5040000" cy="4788000"/>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グラフィカル ユーザー インターフェイス, テキスト&#10;&#10;自動的に生成された説明">
            <a:extLst>
              <a:ext uri="{FF2B5EF4-FFF2-40B4-BE49-F238E27FC236}">
                <a16:creationId xmlns:a16="http://schemas.microsoft.com/office/drawing/2014/main" id="{79899700-E593-4C45-A643-4E6FFA6A1F37}"/>
              </a:ext>
            </a:extLst>
          </p:cNvPr>
          <p:cNvPicPr>
            <a:picLocks noChangeAspect="1"/>
          </p:cNvPicPr>
          <p:nvPr/>
        </p:nvPicPr>
        <p:blipFill rotWithShape="1">
          <a:blip r:embed="rId3"/>
          <a:srcRect l="17227" t="21852" r="15558" b="26619"/>
          <a:stretch/>
        </p:blipFill>
        <p:spPr>
          <a:xfrm>
            <a:off x="1142999" y="2330551"/>
            <a:ext cx="5040001" cy="2212873"/>
          </a:xfrm>
          <a:prstGeom prst="rect">
            <a:avLst/>
          </a:prstGeo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本アプリケーションの推し機能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557522428"/>
              </p:ext>
            </p:extLst>
          </p:nvPr>
        </p:nvGraphicFramePr>
        <p:xfrm>
          <a:off x="1085850" y="1524001"/>
          <a:ext cx="9804757" cy="4905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グラフィックス 6" descr="豚の貯金箱 枠線">
            <a:extLst>
              <a:ext uri="{FF2B5EF4-FFF2-40B4-BE49-F238E27FC236}">
                <a16:creationId xmlns:a16="http://schemas.microsoft.com/office/drawing/2014/main" id="{366256F0-5E13-4EF6-9B30-3BB6913C4A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61020" y="1710098"/>
            <a:ext cx="1210857" cy="1210857"/>
          </a:xfrm>
          <a:prstGeom prst="rect">
            <a:avLst/>
          </a:prstGeom>
        </p:spPr>
      </p:pic>
      <p:pic>
        <p:nvPicPr>
          <p:cNvPr id="8" name="グラフィックス 7" descr="ゲーム コントローラー 枠線">
            <a:extLst>
              <a:ext uri="{FF2B5EF4-FFF2-40B4-BE49-F238E27FC236}">
                <a16:creationId xmlns:a16="http://schemas.microsoft.com/office/drawing/2014/main" id="{6C214F77-2DE2-456A-814E-2848E7D230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17659" y="3427899"/>
            <a:ext cx="1097577" cy="1097577"/>
          </a:xfrm>
          <a:prstGeom prst="rect">
            <a:avLst/>
          </a:prstGeom>
        </p:spPr>
      </p:pic>
      <p:pic>
        <p:nvPicPr>
          <p:cNvPr id="9" name="グラフィックス 8" descr="男性の集団 枠線">
            <a:extLst>
              <a:ext uri="{FF2B5EF4-FFF2-40B4-BE49-F238E27FC236}">
                <a16:creationId xmlns:a16="http://schemas.microsoft.com/office/drawing/2014/main" id="{9B78CEE5-53AF-42AB-B5D2-426ECD0DC1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34143" y="5071922"/>
            <a:ext cx="1081093" cy="1081093"/>
          </a:xfrm>
          <a:prstGeom prst="rect">
            <a:avLst/>
          </a:prstGeom>
        </p:spPr>
      </p:pic>
    </p:spTree>
    <p:extLst>
      <p:ext uri="{BB962C8B-B14F-4D97-AF65-F5344CB8AC3E}">
        <p14:creationId xmlns:p14="http://schemas.microsoft.com/office/powerpoint/2010/main" val="4131419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本アプリケーションの推し機能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3414414439"/>
              </p:ext>
            </p:extLst>
          </p:nvPr>
        </p:nvGraphicFramePr>
        <p:xfrm>
          <a:off x="1085850" y="1524001"/>
          <a:ext cx="9804757" cy="4905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グラフィックス 6" descr="豚の貯金箱 枠線">
            <a:extLst>
              <a:ext uri="{FF2B5EF4-FFF2-40B4-BE49-F238E27FC236}">
                <a16:creationId xmlns:a16="http://schemas.microsoft.com/office/drawing/2014/main" id="{366256F0-5E13-4EF6-9B30-3BB6913C4A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61020" y="1710098"/>
            <a:ext cx="1210857" cy="1210857"/>
          </a:xfrm>
          <a:prstGeom prst="rect">
            <a:avLst/>
          </a:prstGeom>
        </p:spPr>
      </p:pic>
      <p:pic>
        <p:nvPicPr>
          <p:cNvPr id="8" name="グラフィックス 7" descr="ゲーム コントローラー 枠線">
            <a:extLst>
              <a:ext uri="{FF2B5EF4-FFF2-40B4-BE49-F238E27FC236}">
                <a16:creationId xmlns:a16="http://schemas.microsoft.com/office/drawing/2014/main" id="{6C214F77-2DE2-456A-814E-2848E7D230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17659" y="3427899"/>
            <a:ext cx="1097577" cy="1097577"/>
          </a:xfrm>
          <a:prstGeom prst="rect">
            <a:avLst/>
          </a:prstGeom>
        </p:spPr>
      </p:pic>
      <p:pic>
        <p:nvPicPr>
          <p:cNvPr id="9" name="グラフィックス 8" descr="男性の集団 枠線">
            <a:extLst>
              <a:ext uri="{FF2B5EF4-FFF2-40B4-BE49-F238E27FC236}">
                <a16:creationId xmlns:a16="http://schemas.microsoft.com/office/drawing/2014/main" id="{9B78CEE5-53AF-42AB-B5D2-426ECD0DC1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34143" y="5071922"/>
            <a:ext cx="1081093" cy="1081093"/>
          </a:xfrm>
          <a:prstGeom prst="rect">
            <a:avLst/>
          </a:prstGeom>
        </p:spPr>
      </p:pic>
    </p:spTree>
    <p:extLst>
      <p:ext uri="{BB962C8B-B14F-4D97-AF65-F5344CB8AC3E}">
        <p14:creationId xmlns:p14="http://schemas.microsoft.com/office/powerpoint/2010/main" val="1240870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9" name="グラフィックス 8" descr="豚の貯金箱 枠線">
            <a:extLst>
              <a:ext uri="{FF2B5EF4-FFF2-40B4-BE49-F238E27FC236}">
                <a16:creationId xmlns:a16="http://schemas.microsoft.com/office/drawing/2014/main" id="{44C16DD1-6853-46DF-801B-24B5677C43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pSp>
        <p:nvGrpSpPr>
          <p:cNvPr id="8" name="グループ化 7">
            <a:extLst>
              <a:ext uri="{FF2B5EF4-FFF2-40B4-BE49-F238E27FC236}">
                <a16:creationId xmlns:a16="http://schemas.microsoft.com/office/drawing/2014/main" id="{B9BB9A94-3F02-4B4E-BA32-7DF455983F12}"/>
              </a:ext>
            </a:extLst>
          </p:cNvPr>
          <p:cNvGrpSpPr/>
          <p:nvPr/>
        </p:nvGrpSpPr>
        <p:grpSpPr>
          <a:xfrm>
            <a:off x="268948" y="172287"/>
            <a:ext cx="7292832" cy="1194176"/>
            <a:chOff x="0" y="20886"/>
            <a:chExt cx="9804757" cy="1544400"/>
          </a:xfrm>
          <a:scene3d>
            <a:camera prst="orthographicFront"/>
            <a:lightRig rig="chilly" dir="t"/>
          </a:scene3d>
        </p:grpSpPr>
        <p:sp>
          <p:nvSpPr>
            <p:cNvPr id="10" name="四角形: 角を丸くする 9">
              <a:extLst>
                <a:ext uri="{FF2B5EF4-FFF2-40B4-BE49-F238E27FC236}">
                  <a16:creationId xmlns:a16="http://schemas.microsoft.com/office/drawing/2014/main" id="{F5B512E2-A071-47D3-8822-7219740B1600}"/>
                </a:ext>
              </a:extLst>
            </p:cNvPr>
            <p:cNvSpPr/>
            <p:nvPr/>
          </p:nvSpPr>
          <p:spPr>
            <a:xfrm>
              <a:off x="0" y="20886"/>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0"/>
                <a:satOff val="0"/>
                <a:lumOff val="0"/>
                <a:alphaOff val="0"/>
              </a:schemeClr>
            </a:effectRef>
            <a:fontRef idx="minor">
              <a:schemeClr val="lt1"/>
            </a:fontRef>
          </p:style>
        </p:sp>
        <p:sp>
          <p:nvSpPr>
            <p:cNvPr id="11" name="四角形: 角を丸くする 4">
              <a:extLst>
                <a:ext uri="{FF2B5EF4-FFF2-40B4-BE49-F238E27FC236}">
                  <a16:creationId xmlns:a16="http://schemas.microsoft.com/office/drawing/2014/main" id="{6475B42B-2A50-4BFC-A1B6-D955CECC7B12}"/>
                </a:ext>
              </a:extLst>
            </p:cNvPr>
            <p:cNvSpPr txBox="1"/>
            <p:nvPr/>
          </p:nvSpPr>
          <p:spPr>
            <a:xfrm>
              <a:off x="75391" y="96277"/>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rgbClr val="8C3A27"/>
                    </a:solidFill>
                  </a:ln>
                  <a:solidFill>
                    <a:prstClr val="white"/>
                  </a:solidFill>
                  <a:latin typeface="Quire Sans Pro Light"/>
                  <a:ea typeface="+mn-ea"/>
                  <a:cs typeface="+mn-cs"/>
                </a:rPr>
                <a:t>支出を入力するだけでいい！</a:t>
              </a:r>
              <a:endParaRPr kumimoji="1" lang="en-US" altLang="ja-JP" sz="2800" kern="1200" dirty="0">
                <a:ln>
                  <a:solidFill>
                    <a:srgbClr val="8C3A27"/>
                  </a:solidFill>
                </a:ln>
                <a:solidFill>
                  <a:prstClr val="white"/>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rgbClr val="8C3A27"/>
                    </a:solidFill>
                  </a:ln>
                  <a:solidFill>
                    <a:prstClr val="white"/>
                  </a:solidFill>
                  <a:latin typeface="Quire Sans Pro Light"/>
                  <a:ea typeface="+mn-ea"/>
                  <a:cs typeface="+mn-cs"/>
                </a:rPr>
                <a:t>かんたん支出記録機能</a:t>
              </a:r>
            </a:p>
          </p:txBody>
        </p:sp>
      </p:grpSp>
      <p:sp>
        <p:nvSpPr>
          <p:cNvPr id="6" name="楕円 5">
            <a:extLst>
              <a:ext uri="{FF2B5EF4-FFF2-40B4-BE49-F238E27FC236}">
                <a16:creationId xmlns:a16="http://schemas.microsoft.com/office/drawing/2014/main" id="{860B6C9D-9C60-41C6-8BDD-DDA73820FDB8}"/>
              </a:ext>
            </a:extLst>
          </p:cNvPr>
          <p:cNvSpPr/>
          <p:nvPr/>
        </p:nvSpPr>
        <p:spPr>
          <a:xfrm>
            <a:off x="1052616" y="2217920"/>
            <a:ext cx="9709079" cy="4027469"/>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accent3">
                    <a:lumMod val="50000"/>
                  </a:schemeClr>
                </a:solidFill>
              </a:rPr>
              <a:t>カテゴリーと支出金額を入力するだけで</a:t>
            </a:r>
            <a:endParaRPr kumimoji="1" lang="en-US" altLang="ja-JP" sz="4400" dirty="0">
              <a:solidFill>
                <a:schemeClr val="accent3">
                  <a:lumMod val="50000"/>
                </a:schemeClr>
              </a:solidFill>
            </a:endParaRPr>
          </a:p>
          <a:p>
            <a:pPr algn="ctr"/>
            <a:r>
              <a:rPr kumimoji="1" lang="ja-JP" altLang="en-US" sz="4400" dirty="0">
                <a:solidFill>
                  <a:schemeClr val="accent3">
                    <a:lumMod val="50000"/>
                  </a:schemeClr>
                </a:solidFill>
              </a:rPr>
              <a:t>家計簿の記入は</a:t>
            </a:r>
            <a:r>
              <a:rPr kumimoji="1" lang="en-US" altLang="ja-JP" sz="4400" dirty="0">
                <a:solidFill>
                  <a:schemeClr val="accent3">
                    <a:lumMod val="50000"/>
                  </a:schemeClr>
                </a:solidFill>
              </a:rPr>
              <a:t>OK</a:t>
            </a:r>
            <a:r>
              <a:rPr kumimoji="1" lang="ja-JP" altLang="en-US" sz="4400" dirty="0">
                <a:solidFill>
                  <a:schemeClr val="accent3">
                    <a:lumMod val="50000"/>
                  </a:schemeClr>
                </a:solidFill>
              </a:rPr>
              <a:t>！！！</a:t>
            </a:r>
            <a:endParaRPr kumimoji="1" lang="en-US" altLang="ja-JP" sz="4400" dirty="0">
              <a:solidFill>
                <a:schemeClr val="accent3">
                  <a:lumMod val="50000"/>
                </a:schemeClr>
              </a:solidFill>
            </a:endParaRPr>
          </a:p>
        </p:txBody>
      </p:sp>
    </p:spTree>
    <p:extLst>
      <p:ext uri="{BB962C8B-B14F-4D97-AF65-F5344CB8AC3E}">
        <p14:creationId xmlns:p14="http://schemas.microsoft.com/office/powerpoint/2010/main" val="142322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9" name="グラフィックス 8" descr="豚の貯金箱 枠線">
            <a:extLst>
              <a:ext uri="{FF2B5EF4-FFF2-40B4-BE49-F238E27FC236}">
                <a16:creationId xmlns:a16="http://schemas.microsoft.com/office/drawing/2014/main" id="{44C16DD1-6853-46DF-801B-24B5677C43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7156" y="498720"/>
            <a:ext cx="6598127" cy="6598127"/>
          </a:xfrm>
          <a:prstGeom prst="rect">
            <a:avLst/>
          </a:prstGeom>
        </p:spPr>
      </p:pic>
      <p:grpSp>
        <p:nvGrpSpPr>
          <p:cNvPr id="8" name="グループ化 7">
            <a:extLst>
              <a:ext uri="{FF2B5EF4-FFF2-40B4-BE49-F238E27FC236}">
                <a16:creationId xmlns:a16="http://schemas.microsoft.com/office/drawing/2014/main" id="{B9BB9A94-3F02-4B4E-BA32-7DF455983F12}"/>
              </a:ext>
            </a:extLst>
          </p:cNvPr>
          <p:cNvGrpSpPr/>
          <p:nvPr/>
        </p:nvGrpSpPr>
        <p:grpSpPr>
          <a:xfrm>
            <a:off x="268948" y="172287"/>
            <a:ext cx="7292832" cy="1194176"/>
            <a:chOff x="0" y="20886"/>
            <a:chExt cx="9804757" cy="1544400"/>
          </a:xfrm>
          <a:scene3d>
            <a:camera prst="orthographicFront"/>
            <a:lightRig rig="chilly" dir="t"/>
          </a:scene3d>
        </p:grpSpPr>
        <p:sp>
          <p:nvSpPr>
            <p:cNvPr id="10" name="四角形: 角を丸くする 9">
              <a:extLst>
                <a:ext uri="{FF2B5EF4-FFF2-40B4-BE49-F238E27FC236}">
                  <a16:creationId xmlns:a16="http://schemas.microsoft.com/office/drawing/2014/main" id="{F5B512E2-A071-47D3-8822-7219740B1600}"/>
                </a:ext>
              </a:extLst>
            </p:cNvPr>
            <p:cNvSpPr/>
            <p:nvPr/>
          </p:nvSpPr>
          <p:spPr>
            <a:xfrm>
              <a:off x="0" y="20886"/>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0"/>
                <a:satOff val="0"/>
                <a:lumOff val="0"/>
                <a:alphaOff val="0"/>
              </a:schemeClr>
            </a:effectRef>
            <a:fontRef idx="minor">
              <a:schemeClr val="lt1"/>
            </a:fontRef>
          </p:style>
        </p:sp>
        <p:sp>
          <p:nvSpPr>
            <p:cNvPr id="11" name="四角形: 角を丸くする 4">
              <a:extLst>
                <a:ext uri="{FF2B5EF4-FFF2-40B4-BE49-F238E27FC236}">
                  <a16:creationId xmlns:a16="http://schemas.microsoft.com/office/drawing/2014/main" id="{6475B42B-2A50-4BFC-A1B6-D955CECC7B12}"/>
                </a:ext>
              </a:extLst>
            </p:cNvPr>
            <p:cNvSpPr txBox="1"/>
            <p:nvPr/>
          </p:nvSpPr>
          <p:spPr>
            <a:xfrm>
              <a:off x="75391" y="96277"/>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955800">
                <a:lnSpc>
                  <a:spcPct val="90000"/>
                </a:lnSpc>
                <a:spcBef>
                  <a:spcPct val="0"/>
                </a:spcBef>
                <a:spcAft>
                  <a:spcPct val="35000"/>
                </a:spcAft>
                <a:buNone/>
              </a:pPr>
              <a:r>
                <a:rPr kumimoji="1" lang="ja-JP" altLang="en-US" sz="2800" kern="1200" dirty="0">
                  <a:ln>
                    <a:solidFill>
                      <a:srgbClr val="8C3A27"/>
                    </a:solidFill>
                  </a:ln>
                  <a:solidFill>
                    <a:prstClr val="white"/>
                  </a:solidFill>
                  <a:latin typeface="Quire Sans Pro Light"/>
                  <a:ea typeface="+mn-ea"/>
                  <a:cs typeface="+mn-cs"/>
                </a:rPr>
                <a:t>支出を入力するだけでいい！</a:t>
              </a:r>
              <a:endParaRPr kumimoji="1" lang="en-US" altLang="ja-JP" sz="2800" kern="1200" dirty="0">
                <a:ln>
                  <a:solidFill>
                    <a:srgbClr val="8C3A27"/>
                  </a:solidFill>
                </a:ln>
                <a:solidFill>
                  <a:prstClr val="white"/>
                </a:solidFill>
                <a:latin typeface="Quire Sans Pro Light"/>
                <a:ea typeface="+mn-ea"/>
                <a:cs typeface="+mn-cs"/>
              </a:endParaRPr>
            </a:p>
            <a:p>
              <a:pPr marL="0" lvl="0" indent="0" algn="ctr" defTabSz="1955800">
                <a:lnSpc>
                  <a:spcPct val="90000"/>
                </a:lnSpc>
                <a:spcBef>
                  <a:spcPct val="0"/>
                </a:spcBef>
                <a:spcAft>
                  <a:spcPct val="35000"/>
                </a:spcAft>
                <a:buNone/>
              </a:pPr>
              <a:r>
                <a:rPr kumimoji="1" lang="ja-JP" altLang="en-US" sz="4000" kern="1200" dirty="0">
                  <a:ln>
                    <a:solidFill>
                      <a:srgbClr val="8C3A27"/>
                    </a:solidFill>
                  </a:ln>
                  <a:solidFill>
                    <a:prstClr val="white"/>
                  </a:solidFill>
                  <a:latin typeface="Quire Sans Pro Light"/>
                  <a:ea typeface="+mn-ea"/>
                  <a:cs typeface="+mn-cs"/>
                </a:rPr>
                <a:t>かんたん支出記録機能</a:t>
              </a:r>
            </a:p>
          </p:txBody>
        </p:sp>
      </p:grpSp>
      <p:sp>
        <p:nvSpPr>
          <p:cNvPr id="12" name="テキスト ボックス 11">
            <a:extLst>
              <a:ext uri="{FF2B5EF4-FFF2-40B4-BE49-F238E27FC236}">
                <a16:creationId xmlns:a16="http://schemas.microsoft.com/office/drawing/2014/main" id="{30E6A915-AE83-4645-BA29-F7A9F9C41BD2}"/>
              </a:ext>
            </a:extLst>
          </p:cNvPr>
          <p:cNvSpPr txBox="1"/>
          <p:nvPr/>
        </p:nvSpPr>
        <p:spPr>
          <a:xfrm>
            <a:off x="2024008" y="1974467"/>
            <a:ext cx="7643973" cy="461665"/>
          </a:xfrm>
          <a:prstGeom prst="rect">
            <a:avLst/>
          </a:prstGeom>
          <a:noFill/>
        </p:spPr>
        <p:txBody>
          <a:bodyPr wrap="square" rtlCol="0">
            <a:spAutoFit/>
          </a:bodyPr>
          <a:lstStyle/>
          <a:p>
            <a:pPr algn="ctr"/>
            <a:r>
              <a:rPr kumimoji="1" lang="ja-JP" altLang="en-US" sz="2400" dirty="0"/>
              <a:t>支出入力の動画をご覧ください！</a:t>
            </a:r>
            <a:endParaRPr kumimoji="1" lang="en-US" altLang="ja-JP" dirty="0"/>
          </a:p>
        </p:txBody>
      </p:sp>
      <p:pic>
        <p:nvPicPr>
          <p:cNvPr id="13" name="グラフィックス 12" descr="メディアを使用したプレゼンテーション 単色塗りつぶし">
            <a:extLst>
              <a:ext uri="{FF2B5EF4-FFF2-40B4-BE49-F238E27FC236}">
                <a16:creationId xmlns:a16="http://schemas.microsoft.com/office/drawing/2014/main" id="{B16E0241-3965-4C91-A616-3B3CB96A35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7197" y="2436132"/>
            <a:ext cx="3695700" cy="3695700"/>
          </a:xfrm>
          <a:prstGeom prst="rect">
            <a:avLst/>
          </a:prstGeom>
        </p:spPr>
      </p:pic>
    </p:spTree>
    <p:extLst>
      <p:ext uri="{BB962C8B-B14F-4D97-AF65-F5344CB8AC3E}">
        <p14:creationId xmlns:p14="http://schemas.microsoft.com/office/powerpoint/2010/main" val="903896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0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本アプリケーションの推し機能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849665169"/>
              </p:ext>
            </p:extLst>
          </p:nvPr>
        </p:nvGraphicFramePr>
        <p:xfrm>
          <a:off x="1085850" y="1524001"/>
          <a:ext cx="9804757" cy="4905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グラフィックス 6" descr="豚の貯金箱 枠線">
            <a:extLst>
              <a:ext uri="{FF2B5EF4-FFF2-40B4-BE49-F238E27FC236}">
                <a16:creationId xmlns:a16="http://schemas.microsoft.com/office/drawing/2014/main" id="{366256F0-5E13-4EF6-9B30-3BB6913C4A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61020" y="1710098"/>
            <a:ext cx="1210857" cy="1210857"/>
          </a:xfrm>
          <a:prstGeom prst="rect">
            <a:avLst/>
          </a:prstGeom>
        </p:spPr>
      </p:pic>
      <p:pic>
        <p:nvPicPr>
          <p:cNvPr id="8" name="グラフィックス 7" descr="ゲーム コントローラー 枠線">
            <a:extLst>
              <a:ext uri="{FF2B5EF4-FFF2-40B4-BE49-F238E27FC236}">
                <a16:creationId xmlns:a16="http://schemas.microsoft.com/office/drawing/2014/main" id="{6C214F77-2DE2-456A-814E-2848E7D230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17659" y="3427899"/>
            <a:ext cx="1097577" cy="1097577"/>
          </a:xfrm>
          <a:prstGeom prst="rect">
            <a:avLst/>
          </a:prstGeom>
        </p:spPr>
      </p:pic>
      <p:pic>
        <p:nvPicPr>
          <p:cNvPr id="9" name="グラフィックス 8" descr="男性の集団 枠線">
            <a:extLst>
              <a:ext uri="{FF2B5EF4-FFF2-40B4-BE49-F238E27FC236}">
                <a16:creationId xmlns:a16="http://schemas.microsoft.com/office/drawing/2014/main" id="{9B78CEE5-53AF-42AB-B5D2-426ECD0DC1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34143" y="5071922"/>
            <a:ext cx="1081093" cy="1081093"/>
          </a:xfrm>
          <a:prstGeom prst="rect">
            <a:avLst/>
          </a:prstGeom>
        </p:spPr>
      </p:pic>
    </p:spTree>
    <p:extLst>
      <p:ext uri="{BB962C8B-B14F-4D97-AF65-F5344CB8AC3E}">
        <p14:creationId xmlns:p14="http://schemas.microsoft.com/office/powerpoint/2010/main" val="3321551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136DA1D2-EA81-415D-A155-96C38A596CCC}"/>
              </a:ext>
            </a:extLst>
          </p:cNvPr>
          <p:cNvGrpSpPr/>
          <p:nvPr/>
        </p:nvGrpSpPr>
        <p:grpSpPr>
          <a:xfrm>
            <a:off x="162328" y="194111"/>
            <a:ext cx="7495773" cy="1244271"/>
            <a:chOff x="0" y="1680486"/>
            <a:chExt cx="9804757" cy="1544400"/>
          </a:xfrm>
          <a:scene3d>
            <a:camera prst="orthographicFront"/>
            <a:lightRig rig="chilly" dir="t"/>
          </a:scene3d>
        </p:grpSpPr>
        <p:sp>
          <p:nvSpPr>
            <p:cNvPr id="20" name="四角形: 角を丸くする 19">
              <a:extLst>
                <a:ext uri="{FF2B5EF4-FFF2-40B4-BE49-F238E27FC236}">
                  <a16:creationId xmlns:a16="http://schemas.microsoft.com/office/drawing/2014/main" id="{F529C239-A848-4FDE-9711-7C84DC5F8F38}"/>
                </a:ext>
              </a:extLst>
            </p:cNvPr>
            <p:cNvSpPr/>
            <p:nvPr/>
          </p:nvSpPr>
          <p:spPr>
            <a:xfrm>
              <a:off x="0" y="1680486"/>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38484"/>
                <a:satOff val="27493"/>
                <a:lumOff val="20232"/>
                <a:alphaOff val="0"/>
              </a:schemeClr>
            </a:effectRef>
            <a:fontRef idx="minor">
              <a:schemeClr val="lt1"/>
            </a:fontRef>
          </p:style>
        </p:sp>
        <p:sp>
          <p:nvSpPr>
            <p:cNvPr id="21" name="四角形: 角を丸くする 4">
              <a:extLst>
                <a:ext uri="{FF2B5EF4-FFF2-40B4-BE49-F238E27FC236}">
                  <a16:creationId xmlns:a16="http://schemas.microsoft.com/office/drawing/2014/main" id="{036B5773-66F1-4B51-A1CC-61BC8319ADFE}"/>
                </a:ext>
              </a:extLst>
            </p:cNvPr>
            <p:cNvSpPr txBox="1"/>
            <p:nvPr/>
          </p:nvSpPr>
          <p:spPr>
            <a:xfrm>
              <a:off x="75391" y="1755877"/>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p:txBody>
        </p:sp>
      </p:grpSp>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191861"/>
            <a:ext cx="5591711" cy="5591711"/>
          </a:xfrm>
          <a:prstGeom prst="rect">
            <a:avLst/>
          </a:prstGeom>
        </p:spPr>
      </p:pic>
      <p:pic>
        <p:nvPicPr>
          <p:cNvPr id="9" name="図 8">
            <a:extLst>
              <a:ext uri="{FF2B5EF4-FFF2-40B4-BE49-F238E27FC236}">
                <a16:creationId xmlns:a16="http://schemas.microsoft.com/office/drawing/2014/main" id="{99A145D6-5589-4ED5-8C10-F8C0AD4D1519}"/>
              </a:ext>
            </a:extLst>
          </p:cNvPr>
          <p:cNvPicPr>
            <a:picLocks noChangeAspect="1"/>
          </p:cNvPicPr>
          <p:nvPr/>
        </p:nvPicPr>
        <p:blipFill rotWithShape="1">
          <a:blip r:embed="rId5"/>
          <a:srcRect b="6228"/>
          <a:stretch/>
        </p:blipFill>
        <p:spPr>
          <a:xfrm>
            <a:off x="6646424" y="1849979"/>
            <a:ext cx="5174783" cy="4753170"/>
          </a:xfrm>
          <a:prstGeom prst="rect">
            <a:avLst/>
          </a:prstGeom>
        </p:spPr>
      </p:pic>
      <p:sp>
        <p:nvSpPr>
          <p:cNvPr id="2" name="テキスト ボックス 1">
            <a:extLst>
              <a:ext uri="{FF2B5EF4-FFF2-40B4-BE49-F238E27FC236}">
                <a16:creationId xmlns:a16="http://schemas.microsoft.com/office/drawing/2014/main" id="{91600024-C6C4-4579-B282-0195316AD4F0}"/>
              </a:ext>
            </a:extLst>
          </p:cNvPr>
          <p:cNvSpPr txBox="1"/>
          <p:nvPr/>
        </p:nvSpPr>
        <p:spPr>
          <a:xfrm>
            <a:off x="302612" y="3675055"/>
            <a:ext cx="6406498" cy="830997"/>
          </a:xfrm>
          <a:prstGeom prst="rect">
            <a:avLst/>
          </a:prstGeom>
          <a:noFill/>
        </p:spPr>
        <p:txBody>
          <a:bodyPr wrap="square" rtlCol="0">
            <a:spAutoFit/>
          </a:bodyPr>
          <a:lstStyle/>
          <a:p>
            <a:pPr algn="ctr"/>
            <a:r>
              <a:rPr kumimoji="1" lang="ja-JP" altLang="en-US" sz="2400" dirty="0"/>
              <a:t>目標登録をすると、「たまご」が貰える！</a:t>
            </a:r>
            <a:endParaRPr kumimoji="1" lang="en-US" altLang="ja-JP" sz="2400" dirty="0"/>
          </a:p>
          <a:p>
            <a:pPr algn="ctr"/>
            <a:r>
              <a:rPr kumimoji="1" lang="ja-JP" altLang="en-US" sz="2400" dirty="0"/>
              <a:t>何のキャラクターが出てくるかはお楽しみ！</a:t>
            </a:r>
            <a:endParaRPr kumimoji="1" lang="en-US" altLang="ja-JP" sz="2400" dirty="0"/>
          </a:p>
        </p:txBody>
      </p:sp>
      <p:sp>
        <p:nvSpPr>
          <p:cNvPr id="14" name="テキスト ボックス 13">
            <a:extLst>
              <a:ext uri="{FF2B5EF4-FFF2-40B4-BE49-F238E27FC236}">
                <a16:creationId xmlns:a16="http://schemas.microsoft.com/office/drawing/2014/main" id="{9CD61C44-B3EF-4B64-AFC0-6160F82CDDA0}"/>
              </a:ext>
            </a:extLst>
          </p:cNvPr>
          <p:cNvSpPr txBox="1"/>
          <p:nvPr/>
        </p:nvSpPr>
        <p:spPr>
          <a:xfrm>
            <a:off x="317481" y="1705313"/>
            <a:ext cx="10220325" cy="523220"/>
          </a:xfrm>
          <a:prstGeom prst="rect">
            <a:avLst/>
          </a:prstGeom>
          <a:noFill/>
        </p:spPr>
        <p:txBody>
          <a:bodyPr wrap="square" rtlCol="0">
            <a:spAutoFit/>
          </a:bodyPr>
          <a:lstStyle/>
          <a:p>
            <a:r>
              <a:rPr kumimoji="1" lang="ja-JP" altLang="en-US" sz="2000" dirty="0"/>
              <a:t>・</a:t>
            </a:r>
            <a:r>
              <a:rPr kumimoji="1" lang="ja-JP" altLang="en-US" sz="2800" dirty="0"/>
              <a:t>たまごから誕生のシーン</a:t>
            </a:r>
            <a:endParaRPr kumimoji="1" lang="en-US" altLang="ja-JP" sz="2800" dirty="0"/>
          </a:p>
        </p:txBody>
      </p:sp>
    </p:spTree>
    <p:extLst>
      <p:ext uri="{BB962C8B-B14F-4D97-AF65-F5344CB8AC3E}">
        <p14:creationId xmlns:p14="http://schemas.microsoft.com/office/powerpoint/2010/main" val="272125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136DA1D2-EA81-415D-A155-96C38A596CCC}"/>
              </a:ext>
            </a:extLst>
          </p:cNvPr>
          <p:cNvGrpSpPr/>
          <p:nvPr/>
        </p:nvGrpSpPr>
        <p:grpSpPr>
          <a:xfrm>
            <a:off x="162328" y="194111"/>
            <a:ext cx="7495773" cy="1244271"/>
            <a:chOff x="0" y="1680486"/>
            <a:chExt cx="9804757" cy="1544400"/>
          </a:xfrm>
          <a:scene3d>
            <a:camera prst="orthographicFront"/>
            <a:lightRig rig="chilly" dir="t"/>
          </a:scene3d>
        </p:grpSpPr>
        <p:sp>
          <p:nvSpPr>
            <p:cNvPr id="20" name="四角形: 角を丸くする 19">
              <a:extLst>
                <a:ext uri="{FF2B5EF4-FFF2-40B4-BE49-F238E27FC236}">
                  <a16:creationId xmlns:a16="http://schemas.microsoft.com/office/drawing/2014/main" id="{F529C239-A848-4FDE-9711-7C84DC5F8F38}"/>
                </a:ext>
              </a:extLst>
            </p:cNvPr>
            <p:cNvSpPr/>
            <p:nvPr/>
          </p:nvSpPr>
          <p:spPr>
            <a:xfrm>
              <a:off x="0" y="1680486"/>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38484"/>
                <a:satOff val="27493"/>
                <a:lumOff val="20232"/>
                <a:alphaOff val="0"/>
              </a:schemeClr>
            </a:effectRef>
            <a:fontRef idx="minor">
              <a:schemeClr val="lt1"/>
            </a:fontRef>
          </p:style>
        </p:sp>
        <p:sp>
          <p:nvSpPr>
            <p:cNvPr id="21" name="四角形: 角を丸くする 4">
              <a:extLst>
                <a:ext uri="{FF2B5EF4-FFF2-40B4-BE49-F238E27FC236}">
                  <a16:creationId xmlns:a16="http://schemas.microsoft.com/office/drawing/2014/main" id="{036B5773-66F1-4B51-A1CC-61BC8319ADFE}"/>
                </a:ext>
              </a:extLst>
            </p:cNvPr>
            <p:cNvSpPr txBox="1"/>
            <p:nvPr/>
          </p:nvSpPr>
          <p:spPr>
            <a:xfrm>
              <a:off x="75391" y="1755877"/>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p:txBody>
        </p:sp>
      </p:grpSp>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191861"/>
            <a:ext cx="5591711" cy="5591711"/>
          </a:xfrm>
          <a:prstGeom prst="rect">
            <a:avLst/>
          </a:prstGeom>
        </p:spPr>
      </p:pic>
      <p:sp>
        <p:nvSpPr>
          <p:cNvPr id="8" name="テキスト ボックス 7">
            <a:extLst>
              <a:ext uri="{FF2B5EF4-FFF2-40B4-BE49-F238E27FC236}">
                <a16:creationId xmlns:a16="http://schemas.microsoft.com/office/drawing/2014/main" id="{5330DF75-E878-4483-97F2-62E2334A7CFC}"/>
              </a:ext>
            </a:extLst>
          </p:cNvPr>
          <p:cNvSpPr txBox="1"/>
          <p:nvPr/>
        </p:nvSpPr>
        <p:spPr>
          <a:xfrm>
            <a:off x="2024008" y="1974467"/>
            <a:ext cx="7643973" cy="461665"/>
          </a:xfrm>
          <a:prstGeom prst="rect">
            <a:avLst/>
          </a:prstGeom>
          <a:noFill/>
        </p:spPr>
        <p:txBody>
          <a:bodyPr wrap="square" rtlCol="0">
            <a:spAutoFit/>
          </a:bodyPr>
          <a:lstStyle/>
          <a:p>
            <a:pPr algn="ctr"/>
            <a:r>
              <a:rPr kumimoji="1" lang="ja-JP" altLang="en-US" sz="2400" dirty="0"/>
              <a:t>キャラクター誕生の動画をご覧ください！</a:t>
            </a:r>
            <a:endParaRPr kumimoji="1" lang="en-US" altLang="ja-JP" dirty="0"/>
          </a:p>
        </p:txBody>
      </p:sp>
      <p:pic>
        <p:nvPicPr>
          <p:cNvPr id="9" name="グラフィックス 8" descr="メディアを使用したプレゼンテーション 単色塗りつぶし">
            <a:extLst>
              <a:ext uri="{FF2B5EF4-FFF2-40B4-BE49-F238E27FC236}">
                <a16:creationId xmlns:a16="http://schemas.microsoft.com/office/drawing/2014/main" id="{2231D9F2-33D2-4A6D-9F97-DA64ED1539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7197" y="2436132"/>
            <a:ext cx="3695700" cy="3695700"/>
          </a:xfrm>
          <a:prstGeom prst="rect">
            <a:avLst/>
          </a:prstGeom>
        </p:spPr>
      </p:pic>
    </p:spTree>
    <p:extLst>
      <p:ext uri="{BB962C8B-B14F-4D97-AF65-F5344CB8AC3E}">
        <p14:creationId xmlns:p14="http://schemas.microsoft.com/office/powerpoint/2010/main" val="226910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508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136DA1D2-EA81-415D-A155-96C38A596CCC}"/>
              </a:ext>
            </a:extLst>
          </p:cNvPr>
          <p:cNvGrpSpPr/>
          <p:nvPr/>
        </p:nvGrpSpPr>
        <p:grpSpPr>
          <a:xfrm>
            <a:off x="162328" y="194111"/>
            <a:ext cx="7495773" cy="1244271"/>
            <a:chOff x="0" y="1680486"/>
            <a:chExt cx="9804757" cy="1544400"/>
          </a:xfrm>
          <a:scene3d>
            <a:camera prst="orthographicFront"/>
            <a:lightRig rig="chilly" dir="t"/>
          </a:scene3d>
        </p:grpSpPr>
        <p:sp>
          <p:nvSpPr>
            <p:cNvPr id="20" name="四角形: 角を丸くする 19">
              <a:extLst>
                <a:ext uri="{FF2B5EF4-FFF2-40B4-BE49-F238E27FC236}">
                  <a16:creationId xmlns:a16="http://schemas.microsoft.com/office/drawing/2014/main" id="{F529C239-A848-4FDE-9711-7C84DC5F8F38}"/>
                </a:ext>
              </a:extLst>
            </p:cNvPr>
            <p:cNvSpPr/>
            <p:nvPr/>
          </p:nvSpPr>
          <p:spPr>
            <a:xfrm>
              <a:off x="0" y="1680486"/>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38484"/>
                <a:satOff val="27493"/>
                <a:lumOff val="20232"/>
                <a:alphaOff val="0"/>
              </a:schemeClr>
            </a:effectRef>
            <a:fontRef idx="minor">
              <a:schemeClr val="lt1"/>
            </a:fontRef>
          </p:style>
        </p:sp>
        <p:sp>
          <p:nvSpPr>
            <p:cNvPr id="21" name="四角形: 角を丸くする 4">
              <a:extLst>
                <a:ext uri="{FF2B5EF4-FFF2-40B4-BE49-F238E27FC236}">
                  <a16:creationId xmlns:a16="http://schemas.microsoft.com/office/drawing/2014/main" id="{036B5773-66F1-4B51-A1CC-61BC8319ADFE}"/>
                </a:ext>
              </a:extLst>
            </p:cNvPr>
            <p:cNvSpPr txBox="1"/>
            <p:nvPr/>
          </p:nvSpPr>
          <p:spPr>
            <a:xfrm>
              <a:off x="75391" y="1755877"/>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p:txBody>
        </p:sp>
      </p:grpSp>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191861"/>
            <a:ext cx="5591711" cy="5591711"/>
          </a:xfrm>
          <a:prstGeom prst="rect">
            <a:avLst/>
          </a:prstGeom>
        </p:spPr>
      </p:pic>
      <p:sp>
        <p:nvSpPr>
          <p:cNvPr id="8" name="テキスト ボックス 7">
            <a:extLst>
              <a:ext uri="{FF2B5EF4-FFF2-40B4-BE49-F238E27FC236}">
                <a16:creationId xmlns:a16="http://schemas.microsoft.com/office/drawing/2014/main" id="{DD252872-A52B-48B8-A5E4-FAE2B7D45DBC}"/>
              </a:ext>
            </a:extLst>
          </p:cNvPr>
          <p:cNvSpPr txBox="1"/>
          <p:nvPr/>
        </p:nvSpPr>
        <p:spPr>
          <a:xfrm>
            <a:off x="317481" y="1705313"/>
            <a:ext cx="10220325" cy="523220"/>
          </a:xfrm>
          <a:prstGeom prst="rect">
            <a:avLst/>
          </a:prstGeom>
          <a:noFill/>
        </p:spPr>
        <p:txBody>
          <a:bodyPr wrap="square" rtlCol="0">
            <a:spAutoFit/>
          </a:bodyPr>
          <a:lstStyle/>
          <a:p>
            <a:r>
              <a:rPr kumimoji="1" lang="ja-JP" altLang="en-US" sz="2000" dirty="0"/>
              <a:t>・</a:t>
            </a:r>
            <a:r>
              <a:rPr kumimoji="1" lang="ja-JP" altLang="en-US" sz="2800" dirty="0"/>
              <a:t>たまごから誕生のシーン</a:t>
            </a:r>
            <a:endParaRPr kumimoji="1" lang="en-US" altLang="ja-JP" sz="2800" dirty="0"/>
          </a:p>
        </p:txBody>
      </p:sp>
      <p:pic>
        <p:nvPicPr>
          <p:cNvPr id="9" name="図 8">
            <a:extLst>
              <a:ext uri="{FF2B5EF4-FFF2-40B4-BE49-F238E27FC236}">
                <a16:creationId xmlns:a16="http://schemas.microsoft.com/office/drawing/2014/main" id="{99A145D6-5589-4ED5-8C10-F8C0AD4D1519}"/>
              </a:ext>
            </a:extLst>
          </p:cNvPr>
          <p:cNvPicPr>
            <a:picLocks noChangeAspect="1"/>
          </p:cNvPicPr>
          <p:nvPr/>
        </p:nvPicPr>
        <p:blipFill rotWithShape="1">
          <a:blip r:embed="rId5"/>
          <a:srcRect b="6228"/>
          <a:stretch/>
        </p:blipFill>
        <p:spPr>
          <a:xfrm>
            <a:off x="907342" y="2544336"/>
            <a:ext cx="3762683" cy="3456120"/>
          </a:xfrm>
          <a:prstGeom prst="rect">
            <a:avLst/>
          </a:prstGeom>
        </p:spPr>
      </p:pic>
      <p:sp>
        <p:nvSpPr>
          <p:cNvPr id="10" name="四角形: 角を丸くする 9">
            <a:extLst>
              <a:ext uri="{FF2B5EF4-FFF2-40B4-BE49-F238E27FC236}">
                <a16:creationId xmlns:a16="http://schemas.microsoft.com/office/drawing/2014/main" id="{7A57B016-3D29-49DF-A611-BF3BF5754F3A}"/>
              </a:ext>
            </a:extLst>
          </p:cNvPr>
          <p:cNvSpPr/>
          <p:nvPr/>
        </p:nvSpPr>
        <p:spPr>
          <a:xfrm>
            <a:off x="4756935" y="2465798"/>
            <a:ext cx="7315200" cy="345612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3200" dirty="0">
                <a:solidFill>
                  <a:schemeClr val="accent2"/>
                </a:solidFill>
              </a:rPr>
              <a:t>実は、、、</a:t>
            </a:r>
            <a:endParaRPr kumimoji="1" lang="en-US" altLang="ja-JP" sz="3200" dirty="0">
              <a:solidFill>
                <a:schemeClr val="accent2"/>
              </a:solidFill>
            </a:endParaRPr>
          </a:p>
          <a:p>
            <a:pPr algn="ctr"/>
            <a:endParaRPr kumimoji="1" lang="en-US" altLang="ja-JP" sz="3200" dirty="0"/>
          </a:p>
          <a:p>
            <a:pPr algn="ctr"/>
            <a:r>
              <a:rPr kumimoji="1" lang="ja-JP" altLang="en-US" sz="4000" b="1" dirty="0">
                <a:ln w="22225">
                  <a:solidFill>
                    <a:schemeClr val="accent2"/>
                  </a:solidFill>
                  <a:prstDash val="solid"/>
                </a:ln>
                <a:solidFill>
                  <a:schemeClr val="bg1"/>
                </a:solidFill>
              </a:rPr>
              <a:t>イラスト・音楽ともに</a:t>
            </a:r>
            <a:endParaRPr kumimoji="1" lang="en-US" altLang="ja-JP" sz="4000" b="1" dirty="0">
              <a:ln w="22225">
                <a:solidFill>
                  <a:schemeClr val="accent2"/>
                </a:solidFill>
                <a:prstDash val="solid"/>
              </a:ln>
              <a:solidFill>
                <a:schemeClr val="bg1"/>
              </a:solidFill>
            </a:endParaRPr>
          </a:p>
          <a:p>
            <a:pPr algn="ctr"/>
            <a:r>
              <a:rPr kumimoji="1" lang="ja-JP" altLang="en-US" sz="4000" b="1" dirty="0">
                <a:ln w="22225">
                  <a:solidFill>
                    <a:schemeClr val="accent2"/>
                  </a:solidFill>
                  <a:prstDash val="solid"/>
                </a:ln>
                <a:solidFill>
                  <a:schemeClr val="bg1"/>
                </a:solidFill>
              </a:rPr>
              <a:t>我が班の自作なんです！！！</a:t>
            </a:r>
            <a:endParaRPr kumimoji="1" lang="ja-JP" altLang="en-US" sz="3600" b="1" dirty="0">
              <a:ln w="22225">
                <a:solidFill>
                  <a:schemeClr val="accent2"/>
                </a:solidFill>
                <a:prstDash val="solid"/>
              </a:ln>
              <a:solidFill>
                <a:schemeClr val="bg1"/>
              </a:solidFill>
            </a:endParaRPr>
          </a:p>
        </p:txBody>
      </p:sp>
    </p:spTree>
    <p:extLst>
      <p:ext uri="{BB962C8B-B14F-4D97-AF65-F5344CB8AC3E}">
        <p14:creationId xmlns:p14="http://schemas.microsoft.com/office/powerpoint/2010/main" val="385310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2000"/>
                                        <p:tgtEl>
                                          <p:spTgt spid="10">
                                            <p:txEl>
                                              <p:pRg st="2" end="2"/>
                                            </p:txEl>
                                          </p:spTgt>
                                        </p:tgtEl>
                                      </p:cBhvr>
                                    </p:animEffect>
                                    <p:anim calcmode="lin" valueType="num">
                                      <p:cBhvr>
                                        <p:cTn id="15" dur="2000" fill="hold"/>
                                        <p:tgtEl>
                                          <p:spTgt spid="10">
                                            <p:txEl>
                                              <p:pRg st="2" end="2"/>
                                            </p:txEl>
                                          </p:spTgt>
                                        </p:tgtEl>
                                        <p:attrNameLst>
                                          <p:attrName>ppt_w</p:attrName>
                                        </p:attrNameLst>
                                      </p:cBhvr>
                                      <p:tavLst>
                                        <p:tav tm="0" fmla="#ppt_w*sin(2.5*pi*$)">
                                          <p:val>
                                            <p:fltVal val="0"/>
                                          </p:val>
                                        </p:tav>
                                        <p:tav tm="100000">
                                          <p:val>
                                            <p:fltVal val="1"/>
                                          </p:val>
                                        </p:tav>
                                      </p:tavLst>
                                    </p:anim>
                                    <p:anim calcmode="lin" valueType="num">
                                      <p:cBhvr>
                                        <p:cTn id="16" dur="2000" fill="hold"/>
                                        <p:tgtEl>
                                          <p:spTgt spid="10">
                                            <p:txEl>
                                              <p:pRg st="2" end="2"/>
                                            </p:txEl>
                                          </p:spTgt>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2000"/>
                                        <p:tgtEl>
                                          <p:spTgt spid="10">
                                            <p:txEl>
                                              <p:pRg st="3" end="3"/>
                                            </p:txEl>
                                          </p:spTgt>
                                        </p:tgtEl>
                                      </p:cBhvr>
                                    </p:animEffect>
                                    <p:anim calcmode="lin" valueType="num">
                                      <p:cBhvr>
                                        <p:cTn id="20" dur="2000" fill="hold"/>
                                        <p:tgtEl>
                                          <p:spTgt spid="10">
                                            <p:txEl>
                                              <p:pRg st="3" end="3"/>
                                            </p:txEl>
                                          </p:spTgt>
                                        </p:tgtEl>
                                        <p:attrNameLst>
                                          <p:attrName>ppt_w</p:attrName>
                                        </p:attrNameLst>
                                      </p:cBhvr>
                                      <p:tavLst>
                                        <p:tav tm="0" fmla="#ppt_w*sin(2.5*pi*$)">
                                          <p:val>
                                            <p:fltVal val="0"/>
                                          </p:val>
                                        </p:tav>
                                        <p:tav tm="100000">
                                          <p:val>
                                            <p:fltVal val="1"/>
                                          </p:val>
                                        </p:tav>
                                      </p:tavLst>
                                    </p:anim>
                                    <p:anim calcmode="lin" valueType="num">
                                      <p:cBhvr>
                                        <p:cTn id="21" dur="2000" fill="hold"/>
                                        <p:tgtEl>
                                          <p:spTgt spid="10">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a:extLst>
              <a:ext uri="{FF2B5EF4-FFF2-40B4-BE49-F238E27FC236}">
                <a16:creationId xmlns:a16="http://schemas.microsoft.com/office/drawing/2014/main" id="{35E3EA69-4E0E-41BD-8095-A124225A2647}"/>
              </a:ext>
            </a:extLst>
          </p:cNvPr>
          <p:cNvSpPr>
            <a:spLocks noGrp="1"/>
          </p:cNvSpPr>
          <p:nvPr>
            <p:ph idx="1"/>
          </p:nvPr>
        </p:nvSpPr>
        <p:spPr>
          <a:xfrm>
            <a:off x="1463040" y="2017578"/>
            <a:ext cx="4484686" cy="3057893"/>
          </a:xfrm>
        </p:spPr>
        <p:txBody>
          <a:bodyPr vert="horz" lIns="91440" tIns="45720" rIns="91440" bIns="45720" rtlCol="0" anchor="t">
            <a:normAutofit/>
          </a:bodyPr>
          <a:lstStyle/>
          <a:p>
            <a:endParaRPr lang="en-US" altLang="ja-JP" sz="3200" dirty="0"/>
          </a:p>
          <a:p>
            <a:r>
              <a:rPr lang="ja-JP" altLang="en-US" sz="3200" dirty="0"/>
              <a:t>そこのあなた。</a:t>
            </a:r>
            <a:endParaRPr lang="en-US" altLang="ja-JP" sz="3200" dirty="0"/>
          </a:p>
          <a:p>
            <a:endParaRPr lang="en-US" altLang="ja-JP" sz="3200" dirty="0"/>
          </a:p>
          <a:p>
            <a:r>
              <a:rPr lang="ja-JP" altLang="en-US" sz="3200" dirty="0"/>
              <a:t>お金の管理、</a:t>
            </a:r>
            <a:endParaRPr lang="en-US" altLang="ja-JP" sz="3200" dirty="0"/>
          </a:p>
          <a:p>
            <a:r>
              <a:rPr lang="ja-JP" altLang="en-US" sz="3200" dirty="0"/>
              <a:t>ちゃんとできているって</a:t>
            </a:r>
            <a:endParaRPr lang="en-US" altLang="ja-JP" sz="3200" dirty="0"/>
          </a:p>
          <a:p>
            <a:r>
              <a:rPr lang="ja-JP" altLang="en-US" sz="3200" dirty="0"/>
              <a:t>自信を持って言えますか？</a:t>
            </a:r>
            <a:endParaRPr lang="en-US" altLang="ja-JP" sz="3200" dirty="0"/>
          </a:p>
        </p:txBody>
      </p:sp>
      <p:sp>
        <p:nvSpPr>
          <p:cNvPr id="5" name="正方形/長方形 4">
            <a:extLst>
              <a:ext uri="{FF2B5EF4-FFF2-40B4-BE49-F238E27FC236}">
                <a16:creationId xmlns:a16="http://schemas.microsoft.com/office/drawing/2014/main" id="{BD0C512C-AF18-4D2E-B643-AF58B8385303}"/>
              </a:ext>
            </a:extLst>
          </p:cNvPr>
          <p:cNvSpPr/>
          <p:nvPr/>
        </p:nvSpPr>
        <p:spPr>
          <a:xfrm>
            <a:off x="6244275" y="777825"/>
            <a:ext cx="5040000" cy="5292000"/>
          </a:xfrm>
          <a:prstGeom prst="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 name="図 5" descr="レゴ, 時計 が含まれている画像&#10;&#10;自動的に生成された説明">
            <a:extLst>
              <a:ext uri="{FF2B5EF4-FFF2-40B4-BE49-F238E27FC236}">
                <a16:creationId xmlns:a16="http://schemas.microsoft.com/office/drawing/2014/main" id="{D70280DE-63E9-4EC4-A693-1747B2AD1DAD}"/>
              </a:ext>
            </a:extLst>
          </p:cNvPr>
          <p:cNvPicPr>
            <a:picLocks noChangeAspect="1"/>
          </p:cNvPicPr>
          <p:nvPr/>
        </p:nvPicPr>
        <p:blipFill>
          <a:blip r:embed="rId3"/>
          <a:stretch>
            <a:fillRect/>
          </a:stretch>
        </p:blipFill>
        <p:spPr>
          <a:xfrm>
            <a:off x="6253800" y="1384350"/>
            <a:ext cx="4324350" cy="4324350"/>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136DA1D2-EA81-415D-A155-96C38A596CCC}"/>
              </a:ext>
            </a:extLst>
          </p:cNvPr>
          <p:cNvGrpSpPr/>
          <p:nvPr/>
        </p:nvGrpSpPr>
        <p:grpSpPr>
          <a:xfrm>
            <a:off x="162328" y="194111"/>
            <a:ext cx="7495773" cy="1244271"/>
            <a:chOff x="0" y="1680486"/>
            <a:chExt cx="9804757" cy="1544400"/>
          </a:xfrm>
          <a:scene3d>
            <a:camera prst="orthographicFront"/>
            <a:lightRig rig="chilly" dir="t"/>
          </a:scene3d>
        </p:grpSpPr>
        <p:sp>
          <p:nvSpPr>
            <p:cNvPr id="20" name="四角形: 角を丸くする 19">
              <a:extLst>
                <a:ext uri="{FF2B5EF4-FFF2-40B4-BE49-F238E27FC236}">
                  <a16:creationId xmlns:a16="http://schemas.microsoft.com/office/drawing/2014/main" id="{F529C239-A848-4FDE-9711-7C84DC5F8F38}"/>
                </a:ext>
              </a:extLst>
            </p:cNvPr>
            <p:cNvSpPr/>
            <p:nvPr/>
          </p:nvSpPr>
          <p:spPr>
            <a:xfrm>
              <a:off x="0" y="1680486"/>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38484"/>
                <a:satOff val="27493"/>
                <a:lumOff val="20232"/>
                <a:alphaOff val="0"/>
              </a:schemeClr>
            </a:effectRef>
            <a:fontRef idx="minor">
              <a:schemeClr val="lt1"/>
            </a:fontRef>
          </p:style>
        </p:sp>
        <p:sp>
          <p:nvSpPr>
            <p:cNvPr id="21" name="四角形: 角を丸くする 4">
              <a:extLst>
                <a:ext uri="{FF2B5EF4-FFF2-40B4-BE49-F238E27FC236}">
                  <a16:creationId xmlns:a16="http://schemas.microsoft.com/office/drawing/2014/main" id="{036B5773-66F1-4B51-A1CC-61BC8319ADFE}"/>
                </a:ext>
              </a:extLst>
            </p:cNvPr>
            <p:cNvSpPr txBox="1"/>
            <p:nvPr/>
          </p:nvSpPr>
          <p:spPr>
            <a:xfrm>
              <a:off x="75391" y="1755877"/>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p:txBody>
        </p:sp>
      </p:grpSp>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191861"/>
            <a:ext cx="5591711" cy="5591711"/>
          </a:xfrm>
          <a:prstGeom prst="rect">
            <a:avLst/>
          </a:prstGeom>
        </p:spPr>
      </p:pic>
      <p:sp>
        <p:nvSpPr>
          <p:cNvPr id="9" name="テキスト ボックス 8">
            <a:extLst>
              <a:ext uri="{FF2B5EF4-FFF2-40B4-BE49-F238E27FC236}">
                <a16:creationId xmlns:a16="http://schemas.microsoft.com/office/drawing/2014/main" id="{B5B4E40F-502C-4E2D-9DC5-8599979F5940}"/>
              </a:ext>
            </a:extLst>
          </p:cNvPr>
          <p:cNvSpPr txBox="1"/>
          <p:nvPr/>
        </p:nvSpPr>
        <p:spPr>
          <a:xfrm>
            <a:off x="1062037" y="2031821"/>
            <a:ext cx="10220325" cy="400110"/>
          </a:xfrm>
          <a:prstGeom prst="rect">
            <a:avLst/>
          </a:prstGeom>
          <a:noFill/>
        </p:spPr>
        <p:txBody>
          <a:bodyPr wrap="square" rtlCol="0">
            <a:spAutoFit/>
          </a:bodyPr>
          <a:lstStyle/>
          <a:p>
            <a:r>
              <a:rPr kumimoji="1" lang="ja-JP" altLang="ja-JP" sz="2000" dirty="0"/>
              <a:t>ログイン数に</a:t>
            </a:r>
            <a:r>
              <a:rPr kumimoji="1" lang="ja-JP" altLang="en-US" sz="2000" dirty="0"/>
              <a:t>応じて</a:t>
            </a:r>
            <a:r>
              <a:rPr kumimoji="1" lang="ja-JP" altLang="en-US" sz="2000" b="1" dirty="0"/>
              <a:t>進化する！</a:t>
            </a:r>
            <a:endParaRPr kumimoji="1" lang="en-US" altLang="ja-JP" sz="2000" b="1" dirty="0"/>
          </a:p>
        </p:txBody>
      </p:sp>
      <p:pic>
        <p:nvPicPr>
          <p:cNvPr id="10" name="図 9" descr="レゴ, 時計 が含まれている画像&#10;&#10;自動的に生成された説明">
            <a:extLst>
              <a:ext uri="{FF2B5EF4-FFF2-40B4-BE49-F238E27FC236}">
                <a16:creationId xmlns:a16="http://schemas.microsoft.com/office/drawing/2014/main" id="{C994C167-6F13-4684-8192-53B47D52AB73}"/>
              </a:ext>
            </a:extLst>
          </p:cNvPr>
          <p:cNvPicPr>
            <a:picLocks noChangeAspect="1"/>
          </p:cNvPicPr>
          <p:nvPr/>
        </p:nvPicPr>
        <p:blipFill>
          <a:blip r:embed="rId5"/>
          <a:stretch>
            <a:fillRect/>
          </a:stretch>
        </p:blipFill>
        <p:spPr>
          <a:xfrm>
            <a:off x="394508" y="2924175"/>
            <a:ext cx="2381250" cy="2381250"/>
          </a:xfrm>
          <a:prstGeom prst="rect">
            <a:avLst/>
          </a:prstGeom>
        </p:spPr>
      </p:pic>
      <p:pic>
        <p:nvPicPr>
          <p:cNvPr id="11" name="図 10" descr="ゲーム画面のスクリーンショット&#10;&#10;低い精度で自動的に生成された説明">
            <a:extLst>
              <a:ext uri="{FF2B5EF4-FFF2-40B4-BE49-F238E27FC236}">
                <a16:creationId xmlns:a16="http://schemas.microsoft.com/office/drawing/2014/main" id="{DD620FA5-91D0-411C-A977-905635C8E070}"/>
              </a:ext>
            </a:extLst>
          </p:cNvPr>
          <p:cNvPicPr>
            <a:picLocks noChangeAspect="1"/>
          </p:cNvPicPr>
          <p:nvPr/>
        </p:nvPicPr>
        <p:blipFill>
          <a:blip r:embed="rId6"/>
          <a:stretch>
            <a:fillRect/>
          </a:stretch>
        </p:blipFill>
        <p:spPr>
          <a:xfrm>
            <a:off x="2974959" y="2924175"/>
            <a:ext cx="2381250" cy="2381250"/>
          </a:xfrm>
          <a:prstGeom prst="rect">
            <a:avLst/>
          </a:prstGeom>
        </p:spPr>
      </p:pic>
      <p:pic>
        <p:nvPicPr>
          <p:cNvPr id="12" name="図 11" descr="グラフ&#10;&#10;自動的に生成された説明">
            <a:extLst>
              <a:ext uri="{FF2B5EF4-FFF2-40B4-BE49-F238E27FC236}">
                <a16:creationId xmlns:a16="http://schemas.microsoft.com/office/drawing/2014/main" id="{0FD31099-1744-4D26-ACEB-894358192549}"/>
              </a:ext>
            </a:extLst>
          </p:cNvPr>
          <p:cNvPicPr>
            <a:picLocks noChangeAspect="1"/>
          </p:cNvPicPr>
          <p:nvPr/>
        </p:nvPicPr>
        <p:blipFill>
          <a:blip r:embed="rId7"/>
          <a:stretch>
            <a:fillRect/>
          </a:stretch>
        </p:blipFill>
        <p:spPr>
          <a:xfrm>
            <a:off x="5912514" y="2924175"/>
            <a:ext cx="2381250" cy="2381250"/>
          </a:xfrm>
          <a:prstGeom prst="rect">
            <a:avLst/>
          </a:prstGeom>
        </p:spPr>
      </p:pic>
      <p:pic>
        <p:nvPicPr>
          <p:cNvPr id="13" name="図 12" descr="グラフ&#10;&#10;中程度の精度で自動的に生成された説明">
            <a:extLst>
              <a:ext uri="{FF2B5EF4-FFF2-40B4-BE49-F238E27FC236}">
                <a16:creationId xmlns:a16="http://schemas.microsoft.com/office/drawing/2014/main" id="{1FAF1BB8-D862-49C0-847F-63F4270BEC7D}"/>
              </a:ext>
            </a:extLst>
          </p:cNvPr>
          <p:cNvPicPr>
            <a:picLocks noChangeAspect="1"/>
          </p:cNvPicPr>
          <p:nvPr/>
        </p:nvPicPr>
        <p:blipFill>
          <a:blip r:embed="rId8"/>
          <a:stretch>
            <a:fillRect/>
          </a:stretch>
        </p:blipFill>
        <p:spPr>
          <a:xfrm>
            <a:off x="8958263" y="2871239"/>
            <a:ext cx="2381250" cy="2381250"/>
          </a:xfrm>
          <a:prstGeom prst="rect">
            <a:avLst/>
          </a:prstGeom>
        </p:spPr>
      </p:pic>
      <p:sp>
        <p:nvSpPr>
          <p:cNvPr id="14" name="テキスト ボックス 13">
            <a:extLst>
              <a:ext uri="{FF2B5EF4-FFF2-40B4-BE49-F238E27FC236}">
                <a16:creationId xmlns:a16="http://schemas.microsoft.com/office/drawing/2014/main" id="{D43B091F-D9E9-4B55-8BF8-C007560E51F7}"/>
              </a:ext>
            </a:extLst>
          </p:cNvPr>
          <p:cNvSpPr txBox="1"/>
          <p:nvPr/>
        </p:nvSpPr>
        <p:spPr>
          <a:xfrm>
            <a:off x="330806" y="2469782"/>
            <a:ext cx="1745745" cy="369332"/>
          </a:xfrm>
          <a:prstGeom prst="rect">
            <a:avLst/>
          </a:prstGeom>
          <a:noFill/>
        </p:spPr>
        <p:txBody>
          <a:bodyPr wrap="square" rtlCol="0">
            <a:spAutoFit/>
          </a:bodyPr>
          <a:lstStyle/>
          <a:p>
            <a:r>
              <a:rPr kumimoji="1" lang="ja-JP" altLang="en-US" dirty="0"/>
              <a:t>（一例）</a:t>
            </a:r>
          </a:p>
        </p:txBody>
      </p:sp>
      <p:sp>
        <p:nvSpPr>
          <p:cNvPr id="15" name="テキスト ボックス 14">
            <a:extLst>
              <a:ext uri="{FF2B5EF4-FFF2-40B4-BE49-F238E27FC236}">
                <a16:creationId xmlns:a16="http://schemas.microsoft.com/office/drawing/2014/main" id="{E9E82F6D-97F0-4736-B051-83B3FC31BD0F}"/>
              </a:ext>
            </a:extLst>
          </p:cNvPr>
          <p:cNvSpPr txBox="1"/>
          <p:nvPr/>
        </p:nvSpPr>
        <p:spPr>
          <a:xfrm>
            <a:off x="876227" y="5457161"/>
            <a:ext cx="1417811" cy="369332"/>
          </a:xfrm>
          <a:prstGeom prst="rect">
            <a:avLst/>
          </a:prstGeom>
          <a:noFill/>
        </p:spPr>
        <p:txBody>
          <a:bodyPr wrap="square" rtlCol="0">
            <a:spAutoFit/>
          </a:bodyPr>
          <a:lstStyle/>
          <a:p>
            <a:pPr algn="ctr"/>
            <a:r>
              <a:rPr kumimoji="1" lang="ja-JP" altLang="en-US" dirty="0"/>
              <a:t>卵誕生直後</a:t>
            </a:r>
          </a:p>
        </p:txBody>
      </p:sp>
      <p:sp>
        <p:nvSpPr>
          <p:cNvPr id="17" name="テキスト ボックス 16">
            <a:extLst>
              <a:ext uri="{FF2B5EF4-FFF2-40B4-BE49-F238E27FC236}">
                <a16:creationId xmlns:a16="http://schemas.microsoft.com/office/drawing/2014/main" id="{DC2A528C-1F81-4F56-8B66-665DB0D59CE8}"/>
              </a:ext>
            </a:extLst>
          </p:cNvPr>
          <p:cNvSpPr txBox="1"/>
          <p:nvPr/>
        </p:nvSpPr>
        <p:spPr>
          <a:xfrm>
            <a:off x="3230112" y="5499967"/>
            <a:ext cx="1928474" cy="369332"/>
          </a:xfrm>
          <a:prstGeom prst="rect">
            <a:avLst/>
          </a:prstGeom>
          <a:noFill/>
        </p:spPr>
        <p:txBody>
          <a:bodyPr wrap="square" rtlCol="0">
            <a:spAutoFit/>
          </a:bodyPr>
          <a:lstStyle/>
          <a:p>
            <a:pPr algn="ctr"/>
            <a:r>
              <a:rPr kumimoji="1" lang="ja-JP" altLang="en-US" dirty="0"/>
              <a:t>第</a:t>
            </a:r>
            <a:r>
              <a:rPr kumimoji="1" lang="en-US" altLang="ja-JP" dirty="0"/>
              <a:t>1</a:t>
            </a:r>
            <a:r>
              <a:rPr kumimoji="1" lang="ja-JP" altLang="en-US" dirty="0"/>
              <a:t>進化</a:t>
            </a:r>
          </a:p>
        </p:txBody>
      </p:sp>
      <p:sp>
        <p:nvSpPr>
          <p:cNvPr id="18" name="テキスト ボックス 17">
            <a:extLst>
              <a:ext uri="{FF2B5EF4-FFF2-40B4-BE49-F238E27FC236}">
                <a16:creationId xmlns:a16="http://schemas.microsoft.com/office/drawing/2014/main" id="{4058D2F9-9E8C-42BA-95E4-4CD22F8B7E65}"/>
              </a:ext>
            </a:extLst>
          </p:cNvPr>
          <p:cNvSpPr txBox="1"/>
          <p:nvPr/>
        </p:nvSpPr>
        <p:spPr>
          <a:xfrm>
            <a:off x="6143112" y="5497415"/>
            <a:ext cx="1928474" cy="369332"/>
          </a:xfrm>
          <a:prstGeom prst="rect">
            <a:avLst/>
          </a:prstGeom>
          <a:noFill/>
        </p:spPr>
        <p:txBody>
          <a:bodyPr wrap="square" rtlCol="0">
            <a:spAutoFit/>
          </a:bodyPr>
          <a:lstStyle/>
          <a:p>
            <a:pPr algn="ctr"/>
            <a:r>
              <a:rPr kumimoji="1" lang="ja-JP" altLang="en-US" dirty="0"/>
              <a:t>第</a:t>
            </a:r>
            <a:r>
              <a:rPr kumimoji="1" lang="en-US" altLang="ja-JP" dirty="0"/>
              <a:t>2</a:t>
            </a:r>
            <a:r>
              <a:rPr kumimoji="1" lang="ja-JP" altLang="en-US" dirty="0"/>
              <a:t>進化</a:t>
            </a:r>
            <a:endParaRPr kumimoji="1" lang="en-US" altLang="ja-JP" dirty="0"/>
          </a:p>
        </p:txBody>
      </p:sp>
      <p:sp>
        <p:nvSpPr>
          <p:cNvPr id="22" name="テキスト ボックス 21">
            <a:extLst>
              <a:ext uri="{FF2B5EF4-FFF2-40B4-BE49-F238E27FC236}">
                <a16:creationId xmlns:a16="http://schemas.microsoft.com/office/drawing/2014/main" id="{A4D8CEF3-61A5-4F84-8101-36B7E310F561}"/>
              </a:ext>
            </a:extLst>
          </p:cNvPr>
          <p:cNvSpPr txBox="1"/>
          <p:nvPr/>
        </p:nvSpPr>
        <p:spPr>
          <a:xfrm>
            <a:off x="9184651" y="5478520"/>
            <a:ext cx="1928474" cy="369332"/>
          </a:xfrm>
          <a:prstGeom prst="rect">
            <a:avLst/>
          </a:prstGeom>
          <a:noFill/>
        </p:spPr>
        <p:txBody>
          <a:bodyPr wrap="square" rtlCol="0">
            <a:spAutoFit/>
          </a:bodyPr>
          <a:lstStyle/>
          <a:p>
            <a:pPr algn="ctr"/>
            <a:r>
              <a:rPr kumimoji="1" lang="ja-JP" altLang="en-US" dirty="0"/>
              <a:t>最終進化</a:t>
            </a:r>
            <a:endParaRPr kumimoji="1" lang="en-US" altLang="ja-JP" dirty="0"/>
          </a:p>
        </p:txBody>
      </p:sp>
      <p:sp>
        <p:nvSpPr>
          <p:cNvPr id="24" name="矢印: 下 23">
            <a:extLst>
              <a:ext uri="{FF2B5EF4-FFF2-40B4-BE49-F238E27FC236}">
                <a16:creationId xmlns:a16="http://schemas.microsoft.com/office/drawing/2014/main" id="{B962E065-3CDD-4484-B388-246DC259BC8C}"/>
              </a:ext>
            </a:extLst>
          </p:cNvPr>
          <p:cNvSpPr/>
          <p:nvPr/>
        </p:nvSpPr>
        <p:spPr>
          <a:xfrm rot="16200000">
            <a:off x="5934075" y="1220544"/>
            <a:ext cx="476250" cy="10334627"/>
          </a:xfrm>
          <a:prstGeom prst="downArrow">
            <a:avLst/>
          </a:prstGeom>
          <a:gradFill flip="none" rotWithShape="1">
            <a:gsLst>
              <a:gs pos="0">
                <a:srgbClr val="FFC000"/>
              </a:gs>
              <a:gs pos="50000">
                <a:srgbClr val="F4D3A2"/>
              </a:gs>
              <a:gs pos="100000">
                <a:srgbClr val="FBEFDD"/>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思考の吹き出し: 雲形 24">
            <a:extLst>
              <a:ext uri="{FF2B5EF4-FFF2-40B4-BE49-F238E27FC236}">
                <a16:creationId xmlns:a16="http://schemas.microsoft.com/office/drawing/2014/main" id="{EF409522-3CE2-4C2D-8C26-0391A85972F5}"/>
              </a:ext>
            </a:extLst>
          </p:cNvPr>
          <p:cNvSpPr/>
          <p:nvPr/>
        </p:nvSpPr>
        <p:spPr>
          <a:xfrm>
            <a:off x="6770670" y="281165"/>
            <a:ext cx="5284013" cy="2017719"/>
          </a:xfrm>
          <a:prstGeom prst="cloudCallout">
            <a:avLst>
              <a:gd name="adj1" fmla="val -40064"/>
              <a:gd name="adj2" fmla="val 73033"/>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solidFill>
                  <a:schemeClr val="accent2"/>
                </a:solidFill>
              </a:rPr>
              <a:t>実は、、、</a:t>
            </a:r>
            <a:endParaRPr kumimoji="1" lang="en-US" altLang="ja-JP" dirty="0">
              <a:solidFill>
                <a:schemeClr val="accent2"/>
              </a:solidFill>
            </a:endParaRPr>
          </a:p>
          <a:p>
            <a:pPr algn="ctr"/>
            <a:r>
              <a:rPr kumimoji="1" lang="ja-JP" altLang="en-US" dirty="0">
                <a:solidFill>
                  <a:schemeClr val="accent2"/>
                </a:solidFill>
              </a:rPr>
              <a:t>全てのイラスト</a:t>
            </a:r>
            <a:endParaRPr kumimoji="1" lang="en-US" altLang="ja-JP" dirty="0">
              <a:solidFill>
                <a:schemeClr val="accent2"/>
              </a:solidFill>
            </a:endParaRPr>
          </a:p>
          <a:p>
            <a:pPr algn="ctr"/>
            <a:r>
              <a:rPr kumimoji="1" lang="ja-JP" altLang="en-US" sz="2400" b="1" dirty="0">
                <a:solidFill>
                  <a:schemeClr val="accent2"/>
                </a:solidFill>
              </a:rPr>
              <a:t>我が班の自作</a:t>
            </a:r>
            <a:r>
              <a:rPr kumimoji="1" lang="ja-JP" altLang="en-US" dirty="0">
                <a:solidFill>
                  <a:schemeClr val="accent2"/>
                </a:solidFill>
              </a:rPr>
              <a:t>です！！！！</a:t>
            </a:r>
          </a:p>
        </p:txBody>
      </p:sp>
      <p:sp>
        <p:nvSpPr>
          <p:cNvPr id="26" name="テキスト ボックス 25">
            <a:extLst>
              <a:ext uri="{FF2B5EF4-FFF2-40B4-BE49-F238E27FC236}">
                <a16:creationId xmlns:a16="http://schemas.microsoft.com/office/drawing/2014/main" id="{20F71BDC-4CAF-422D-AE48-90FFFC88625D}"/>
              </a:ext>
            </a:extLst>
          </p:cNvPr>
          <p:cNvSpPr txBox="1"/>
          <p:nvPr/>
        </p:nvSpPr>
        <p:spPr>
          <a:xfrm>
            <a:off x="379126" y="1517411"/>
            <a:ext cx="10220325" cy="523220"/>
          </a:xfrm>
          <a:prstGeom prst="rect">
            <a:avLst/>
          </a:prstGeom>
          <a:noFill/>
        </p:spPr>
        <p:txBody>
          <a:bodyPr wrap="square" rtlCol="0">
            <a:spAutoFit/>
          </a:bodyPr>
          <a:lstStyle/>
          <a:p>
            <a:r>
              <a:rPr kumimoji="1" lang="ja-JP" altLang="en-US" sz="2000" dirty="0"/>
              <a:t>・</a:t>
            </a:r>
            <a:r>
              <a:rPr kumimoji="1" lang="ja-JP" altLang="en-US" sz="2800" dirty="0"/>
              <a:t>進化するキャラクター</a:t>
            </a:r>
            <a:endParaRPr kumimoji="1" lang="en-US" altLang="ja-JP" sz="2800" dirty="0"/>
          </a:p>
        </p:txBody>
      </p:sp>
    </p:spTree>
    <p:extLst>
      <p:ext uri="{BB962C8B-B14F-4D97-AF65-F5344CB8AC3E}">
        <p14:creationId xmlns:p14="http://schemas.microsoft.com/office/powerpoint/2010/main" val="308126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136DA1D2-EA81-415D-A155-96C38A596CCC}"/>
              </a:ext>
            </a:extLst>
          </p:cNvPr>
          <p:cNvGrpSpPr/>
          <p:nvPr/>
        </p:nvGrpSpPr>
        <p:grpSpPr>
          <a:xfrm>
            <a:off x="162328" y="194111"/>
            <a:ext cx="7495773" cy="1244271"/>
            <a:chOff x="0" y="1680486"/>
            <a:chExt cx="9804757" cy="1544400"/>
          </a:xfrm>
          <a:scene3d>
            <a:camera prst="orthographicFront"/>
            <a:lightRig rig="chilly" dir="t"/>
          </a:scene3d>
        </p:grpSpPr>
        <p:sp>
          <p:nvSpPr>
            <p:cNvPr id="20" name="四角形: 角を丸くする 19">
              <a:extLst>
                <a:ext uri="{FF2B5EF4-FFF2-40B4-BE49-F238E27FC236}">
                  <a16:creationId xmlns:a16="http://schemas.microsoft.com/office/drawing/2014/main" id="{F529C239-A848-4FDE-9711-7C84DC5F8F38}"/>
                </a:ext>
              </a:extLst>
            </p:cNvPr>
            <p:cNvSpPr/>
            <p:nvPr/>
          </p:nvSpPr>
          <p:spPr>
            <a:xfrm>
              <a:off x="0" y="1680486"/>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38484"/>
                <a:satOff val="27493"/>
                <a:lumOff val="20232"/>
                <a:alphaOff val="0"/>
              </a:schemeClr>
            </a:effectRef>
            <a:fontRef idx="minor">
              <a:schemeClr val="lt1"/>
            </a:fontRef>
          </p:style>
        </p:sp>
        <p:sp>
          <p:nvSpPr>
            <p:cNvPr id="21" name="四角形: 角を丸くする 4">
              <a:extLst>
                <a:ext uri="{FF2B5EF4-FFF2-40B4-BE49-F238E27FC236}">
                  <a16:creationId xmlns:a16="http://schemas.microsoft.com/office/drawing/2014/main" id="{036B5773-66F1-4B51-A1CC-61BC8319ADFE}"/>
                </a:ext>
              </a:extLst>
            </p:cNvPr>
            <p:cNvSpPr txBox="1"/>
            <p:nvPr/>
          </p:nvSpPr>
          <p:spPr>
            <a:xfrm>
              <a:off x="75391" y="1755877"/>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p:txBody>
        </p:sp>
      </p:grpSp>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5968" y="1181587"/>
            <a:ext cx="5591711" cy="5591711"/>
          </a:xfrm>
          <a:prstGeom prst="rect">
            <a:avLst/>
          </a:prstGeom>
        </p:spPr>
      </p:pic>
      <p:sp>
        <p:nvSpPr>
          <p:cNvPr id="25" name="テキスト ボックス 24">
            <a:extLst>
              <a:ext uri="{FF2B5EF4-FFF2-40B4-BE49-F238E27FC236}">
                <a16:creationId xmlns:a16="http://schemas.microsoft.com/office/drawing/2014/main" id="{DDAF5E57-4B57-4A72-87B9-6B14FE3BE04F}"/>
              </a:ext>
            </a:extLst>
          </p:cNvPr>
          <p:cNvSpPr txBox="1"/>
          <p:nvPr/>
        </p:nvSpPr>
        <p:spPr>
          <a:xfrm>
            <a:off x="379126" y="1517411"/>
            <a:ext cx="10220325" cy="523220"/>
          </a:xfrm>
          <a:prstGeom prst="rect">
            <a:avLst/>
          </a:prstGeom>
          <a:noFill/>
        </p:spPr>
        <p:txBody>
          <a:bodyPr wrap="square" rtlCol="0">
            <a:spAutoFit/>
          </a:bodyPr>
          <a:lstStyle/>
          <a:p>
            <a:r>
              <a:rPr kumimoji="1" lang="ja-JP" altLang="en-US" sz="2000" dirty="0"/>
              <a:t>・</a:t>
            </a:r>
            <a:r>
              <a:rPr kumimoji="1" lang="ja-JP" altLang="en-US" sz="2800" dirty="0"/>
              <a:t>病気ステータスと治療方法</a:t>
            </a:r>
            <a:endParaRPr kumimoji="1" lang="en-US" altLang="ja-JP" sz="2800" dirty="0"/>
          </a:p>
        </p:txBody>
      </p:sp>
      <p:sp>
        <p:nvSpPr>
          <p:cNvPr id="26" name="テキスト ボックス 25">
            <a:extLst>
              <a:ext uri="{FF2B5EF4-FFF2-40B4-BE49-F238E27FC236}">
                <a16:creationId xmlns:a16="http://schemas.microsoft.com/office/drawing/2014/main" id="{0A25CD65-9060-4A32-9914-B33FF29DF939}"/>
              </a:ext>
            </a:extLst>
          </p:cNvPr>
          <p:cNvSpPr txBox="1"/>
          <p:nvPr/>
        </p:nvSpPr>
        <p:spPr>
          <a:xfrm>
            <a:off x="801384" y="2243706"/>
            <a:ext cx="6945331" cy="400110"/>
          </a:xfrm>
          <a:prstGeom prst="rect">
            <a:avLst/>
          </a:prstGeom>
          <a:noFill/>
        </p:spPr>
        <p:txBody>
          <a:bodyPr wrap="square" rtlCol="0">
            <a:spAutoFit/>
          </a:bodyPr>
          <a:lstStyle/>
          <a:p>
            <a:r>
              <a:rPr kumimoji="1" lang="ja-JP" altLang="en-US" sz="2000" dirty="0"/>
              <a:t>その日の支出が利用可能額を超えると病気が進行する</a:t>
            </a:r>
          </a:p>
        </p:txBody>
      </p:sp>
      <p:pic>
        <p:nvPicPr>
          <p:cNvPr id="28" name="図 27" descr="ゲームの画面&#10;&#10;低い精度で自動的に生成された説明">
            <a:extLst>
              <a:ext uri="{FF2B5EF4-FFF2-40B4-BE49-F238E27FC236}">
                <a16:creationId xmlns:a16="http://schemas.microsoft.com/office/drawing/2014/main" id="{EC341C2E-193A-47F0-BF2D-7CA26C2046EF}"/>
              </a:ext>
            </a:extLst>
          </p:cNvPr>
          <p:cNvPicPr>
            <a:picLocks noChangeAspect="1"/>
          </p:cNvPicPr>
          <p:nvPr/>
        </p:nvPicPr>
        <p:blipFill>
          <a:blip r:embed="rId5"/>
          <a:stretch>
            <a:fillRect/>
          </a:stretch>
        </p:blipFill>
        <p:spPr>
          <a:xfrm>
            <a:off x="606174" y="3647112"/>
            <a:ext cx="2240837" cy="2240837"/>
          </a:xfrm>
          <a:prstGeom prst="rect">
            <a:avLst/>
          </a:prstGeom>
        </p:spPr>
      </p:pic>
      <p:pic>
        <p:nvPicPr>
          <p:cNvPr id="30" name="図 29" descr="ゲームの画面&#10;&#10;低い精度で自動的に生成された説明">
            <a:extLst>
              <a:ext uri="{FF2B5EF4-FFF2-40B4-BE49-F238E27FC236}">
                <a16:creationId xmlns:a16="http://schemas.microsoft.com/office/drawing/2014/main" id="{BCE6B35C-FAC2-4E14-A437-796FAB725DDB}"/>
              </a:ext>
            </a:extLst>
          </p:cNvPr>
          <p:cNvPicPr>
            <a:picLocks noChangeAspect="1"/>
          </p:cNvPicPr>
          <p:nvPr/>
        </p:nvPicPr>
        <p:blipFill>
          <a:blip r:embed="rId6"/>
          <a:stretch>
            <a:fillRect/>
          </a:stretch>
        </p:blipFill>
        <p:spPr>
          <a:xfrm>
            <a:off x="3346314" y="3665688"/>
            <a:ext cx="2240837" cy="2240837"/>
          </a:xfrm>
          <a:prstGeom prst="rect">
            <a:avLst/>
          </a:prstGeom>
        </p:spPr>
      </p:pic>
      <p:pic>
        <p:nvPicPr>
          <p:cNvPr id="34" name="図 33" descr="QR コード&#10;&#10;自動的に生成された説明">
            <a:extLst>
              <a:ext uri="{FF2B5EF4-FFF2-40B4-BE49-F238E27FC236}">
                <a16:creationId xmlns:a16="http://schemas.microsoft.com/office/drawing/2014/main" id="{6266D0BA-E029-4669-A8BD-94D5B0FD3BC6}"/>
              </a:ext>
            </a:extLst>
          </p:cNvPr>
          <p:cNvPicPr>
            <a:picLocks noChangeAspect="1"/>
          </p:cNvPicPr>
          <p:nvPr/>
        </p:nvPicPr>
        <p:blipFill>
          <a:blip r:embed="rId7"/>
          <a:stretch>
            <a:fillRect/>
          </a:stretch>
        </p:blipFill>
        <p:spPr>
          <a:xfrm>
            <a:off x="6143584" y="3696951"/>
            <a:ext cx="2240837" cy="2240837"/>
          </a:xfrm>
          <a:prstGeom prst="rect">
            <a:avLst/>
          </a:prstGeom>
        </p:spPr>
      </p:pic>
      <p:sp>
        <p:nvSpPr>
          <p:cNvPr id="36" name="テキスト ボックス 35">
            <a:extLst>
              <a:ext uri="{FF2B5EF4-FFF2-40B4-BE49-F238E27FC236}">
                <a16:creationId xmlns:a16="http://schemas.microsoft.com/office/drawing/2014/main" id="{C4696476-73D1-4E9D-AAFE-1EFE0FBB585B}"/>
              </a:ext>
            </a:extLst>
          </p:cNvPr>
          <p:cNvSpPr txBox="1"/>
          <p:nvPr/>
        </p:nvSpPr>
        <p:spPr>
          <a:xfrm>
            <a:off x="3280067" y="3244334"/>
            <a:ext cx="2373330" cy="369332"/>
          </a:xfrm>
          <a:prstGeom prst="rect">
            <a:avLst/>
          </a:prstGeom>
          <a:noFill/>
        </p:spPr>
        <p:txBody>
          <a:bodyPr wrap="square" rtlCol="0">
            <a:spAutoFit/>
          </a:bodyPr>
          <a:lstStyle/>
          <a:p>
            <a:pPr algn="ctr"/>
            <a:r>
              <a:rPr kumimoji="1" lang="ja-JP" altLang="en-US" b="1" dirty="0"/>
              <a:t>高熱</a:t>
            </a:r>
          </a:p>
        </p:txBody>
      </p:sp>
      <p:sp>
        <p:nvSpPr>
          <p:cNvPr id="37" name="テキスト ボックス 36">
            <a:extLst>
              <a:ext uri="{FF2B5EF4-FFF2-40B4-BE49-F238E27FC236}">
                <a16:creationId xmlns:a16="http://schemas.microsoft.com/office/drawing/2014/main" id="{C9AEB943-3448-4BF7-A9F0-1732658F213A}"/>
              </a:ext>
            </a:extLst>
          </p:cNvPr>
          <p:cNvSpPr txBox="1"/>
          <p:nvPr/>
        </p:nvSpPr>
        <p:spPr>
          <a:xfrm>
            <a:off x="6029753" y="3239837"/>
            <a:ext cx="2373330" cy="369332"/>
          </a:xfrm>
          <a:prstGeom prst="rect">
            <a:avLst/>
          </a:prstGeom>
          <a:noFill/>
        </p:spPr>
        <p:txBody>
          <a:bodyPr wrap="square" rtlCol="0">
            <a:spAutoFit/>
          </a:bodyPr>
          <a:lstStyle/>
          <a:p>
            <a:pPr algn="ctr"/>
            <a:r>
              <a:rPr kumimoji="1" lang="ja-JP" altLang="en-US" b="1" dirty="0"/>
              <a:t>重体</a:t>
            </a:r>
          </a:p>
        </p:txBody>
      </p:sp>
      <p:sp>
        <p:nvSpPr>
          <p:cNvPr id="38" name="テキスト ボックス 37">
            <a:extLst>
              <a:ext uri="{FF2B5EF4-FFF2-40B4-BE49-F238E27FC236}">
                <a16:creationId xmlns:a16="http://schemas.microsoft.com/office/drawing/2014/main" id="{07778BA4-381D-4B2B-8F14-ABBA46A093F7}"/>
              </a:ext>
            </a:extLst>
          </p:cNvPr>
          <p:cNvSpPr txBox="1"/>
          <p:nvPr/>
        </p:nvSpPr>
        <p:spPr>
          <a:xfrm>
            <a:off x="530381" y="3244334"/>
            <a:ext cx="2373330" cy="369332"/>
          </a:xfrm>
          <a:prstGeom prst="rect">
            <a:avLst/>
          </a:prstGeom>
          <a:noFill/>
        </p:spPr>
        <p:txBody>
          <a:bodyPr wrap="square" rtlCol="0">
            <a:spAutoFit/>
          </a:bodyPr>
          <a:lstStyle/>
          <a:p>
            <a:pPr algn="ctr"/>
            <a:r>
              <a:rPr kumimoji="1" lang="ja-JP" altLang="en-US" b="1" dirty="0"/>
              <a:t>健康</a:t>
            </a:r>
          </a:p>
        </p:txBody>
      </p:sp>
      <p:sp>
        <p:nvSpPr>
          <p:cNvPr id="39" name="テキスト ボックス 38">
            <a:extLst>
              <a:ext uri="{FF2B5EF4-FFF2-40B4-BE49-F238E27FC236}">
                <a16:creationId xmlns:a16="http://schemas.microsoft.com/office/drawing/2014/main" id="{7539023E-B629-4E89-8249-162A5E10130E}"/>
              </a:ext>
            </a:extLst>
          </p:cNvPr>
          <p:cNvSpPr txBox="1"/>
          <p:nvPr/>
        </p:nvSpPr>
        <p:spPr>
          <a:xfrm>
            <a:off x="8779439" y="3238658"/>
            <a:ext cx="2373330" cy="369332"/>
          </a:xfrm>
          <a:prstGeom prst="rect">
            <a:avLst/>
          </a:prstGeom>
          <a:noFill/>
        </p:spPr>
        <p:txBody>
          <a:bodyPr wrap="square" rtlCol="0">
            <a:spAutoFit/>
          </a:bodyPr>
          <a:lstStyle/>
          <a:p>
            <a:pPr algn="ctr"/>
            <a:r>
              <a:rPr kumimoji="1" lang="ja-JP" altLang="en-US" b="1" dirty="0"/>
              <a:t>絶命寸前</a:t>
            </a:r>
          </a:p>
        </p:txBody>
      </p:sp>
      <p:sp>
        <p:nvSpPr>
          <p:cNvPr id="42" name="テキスト ボックス 41">
            <a:extLst>
              <a:ext uri="{FF2B5EF4-FFF2-40B4-BE49-F238E27FC236}">
                <a16:creationId xmlns:a16="http://schemas.microsoft.com/office/drawing/2014/main" id="{AA0B890E-F0FA-4E57-A60D-F2DD7087EA53}"/>
              </a:ext>
            </a:extLst>
          </p:cNvPr>
          <p:cNvSpPr txBox="1"/>
          <p:nvPr/>
        </p:nvSpPr>
        <p:spPr>
          <a:xfrm>
            <a:off x="125324" y="6001803"/>
            <a:ext cx="3385189" cy="338554"/>
          </a:xfrm>
          <a:prstGeom prst="rect">
            <a:avLst/>
          </a:prstGeom>
          <a:noFill/>
        </p:spPr>
        <p:txBody>
          <a:bodyPr wrap="square" rtlCol="0">
            <a:spAutoFit/>
          </a:bodyPr>
          <a:lstStyle/>
          <a:p>
            <a:pPr algn="ctr"/>
            <a:r>
              <a:rPr kumimoji="1" lang="ja-JP" altLang="en-US" sz="1600" dirty="0"/>
              <a:t>使えるお金 ＜ 支出額（</a:t>
            </a:r>
            <a:r>
              <a:rPr kumimoji="1" lang="en-US" altLang="ja-JP" sz="1600" dirty="0"/>
              <a:t>1</a:t>
            </a:r>
            <a:r>
              <a:rPr kumimoji="1" lang="ja-JP" altLang="en-US" sz="1600" dirty="0"/>
              <a:t>回目）</a:t>
            </a:r>
          </a:p>
        </p:txBody>
      </p:sp>
      <p:sp>
        <p:nvSpPr>
          <p:cNvPr id="43" name="テキスト ボックス 42">
            <a:extLst>
              <a:ext uri="{FF2B5EF4-FFF2-40B4-BE49-F238E27FC236}">
                <a16:creationId xmlns:a16="http://schemas.microsoft.com/office/drawing/2014/main" id="{2996E0AC-11B8-4476-9CB6-1D8E5DBF3E42}"/>
              </a:ext>
            </a:extLst>
          </p:cNvPr>
          <p:cNvSpPr txBox="1"/>
          <p:nvPr/>
        </p:nvSpPr>
        <p:spPr>
          <a:xfrm>
            <a:off x="3779154" y="6001803"/>
            <a:ext cx="1380770" cy="338554"/>
          </a:xfrm>
          <a:prstGeom prst="rect">
            <a:avLst/>
          </a:prstGeom>
          <a:noFill/>
        </p:spPr>
        <p:txBody>
          <a:bodyPr wrap="square" rtlCol="0">
            <a:spAutoFit/>
          </a:bodyPr>
          <a:lstStyle/>
          <a:p>
            <a:pPr algn="ctr"/>
            <a:r>
              <a:rPr kumimoji="1" lang="ja-JP" altLang="en-US" sz="1600" dirty="0"/>
              <a:t>（</a:t>
            </a:r>
            <a:r>
              <a:rPr kumimoji="1" lang="en-US" altLang="ja-JP" sz="1600" dirty="0"/>
              <a:t>2</a:t>
            </a:r>
            <a:r>
              <a:rPr kumimoji="1" lang="ja-JP" altLang="en-US" sz="1600" dirty="0"/>
              <a:t>回目）</a:t>
            </a:r>
          </a:p>
        </p:txBody>
      </p:sp>
      <p:sp>
        <p:nvSpPr>
          <p:cNvPr id="44" name="テキスト ボックス 43">
            <a:extLst>
              <a:ext uri="{FF2B5EF4-FFF2-40B4-BE49-F238E27FC236}">
                <a16:creationId xmlns:a16="http://schemas.microsoft.com/office/drawing/2014/main" id="{0B04FB31-364B-45F3-A172-EBB2BA975FC2}"/>
              </a:ext>
            </a:extLst>
          </p:cNvPr>
          <p:cNvSpPr txBox="1"/>
          <p:nvPr/>
        </p:nvSpPr>
        <p:spPr>
          <a:xfrm>
            <a:off x="5523823" y="5938363"/>
            <a:ext cx="3385189" cy="338554"/>
          </a:xfrm>
          <a:prstGeom prst="rect">
            <a:avLst/>
          </a:prstGeom>
          <a:noFill/>
        </p:spPr>
        <p:txBody>
          <a:bodyPr wrap="square" rtlCol="0">
            <a:spAutoFit/>
          </a:bodyPr>
          <a:lstStyle/>
          <a:p>
            <a:pPr algn="ctr"/>
            <a:r>
              <a:rPr kumimoji="1" lang="ja-JP" altLang="en-US" sz="1600" dirty="0"/>
              <a:t>（</a:t>
            </a:r>
            <a:r>
              <a:rPr kumimoji="1" lang="en-US" altLang="ja-JP" sz="1600" dirty="0"/>
              <a:t>3</a:t>
            </a:r>
            <a:r>
              <a:rPr kumimoji="1" lang="ja-JP" altLang="en-US" sz="1600" dirty="0"/>
              <a:t>回目）</a:t>
            </a:r>
          </a:p>
        </p:txBody>
      </p:sp>
      <p:sp>
        <p:nvSpPr>
          <p:cNvPr id="46" name="テキスト ボックス 45">
            <a:extLst>
              <a:ext uri="{FF2B5EF4-FFF2-40B4-BE49-F238E27FC236}">
                <a16:creationId xmlns:a16="http://schemas.microsoft.com/office/drawing/2014/main" id="{2C133FAA-F886-40A7-AE84-8A5D1945BF0A}"/>
              </a:ext>
            </a:extLst>
          </p:cNvPr>
          <p:cNvSpPr txBox="1"/>
          <p:nvPr/>
        </p:nvSpPr>
        <p:spPr>
          <a:xfrm>
            <a:off x="8273509" y="5961874"/>
            <a:ext cx="3385189" cy="338554"/>
          </a:xfrm>
          <a:prstGeom prst="rect">
            <a:avLst/>
          </a:prstGeom>
          <a:noFill/>
        </p:spPr>
        <p:txBody>
          <a:bodyPr wrap="square" rtlCol="0">
            <a:spAutoFit/>
          </a:bodyPr>
          <a:lstStyle/>
          <a:p>
            <a:pPr algn="ctr"/>
            <a:r>
              <a:rPr kumimoji="1" lang="ja-JP" altLang="en-US" sz="1600" dirty="0"/>
              <a:t>（</a:t>
            </a:r>
            <a:r>
              <a:rPr kumimoji="1" lang="en-US" altLang="ja-JP" sz="1600" dirty="0"/>
              <a:t>4</a:t>
            </a:r>
            <a:r>
              <a:rPr kumimoji="1" lang="ja-JP" altLang="en-US" sz="1600" dirty="0"/>
              <a:t>回目）</a:t>
            </a:r>
          </a:p>
        </p:txBody>
      </p:sp>
      <p:pic>
        <p:nvPicPr>
          <p:cNvPr id="48" name="図 47">
            <a:extLst>
              <a:ext uri="{FF2B5EF4-FFF2-40B4-BE49-F238E27FC236}">
                <a16:creationId xmlns:a16="http://schemas.microsoft.com/office/drawing/2014/main" id="{063BC885-1C5F-4905-B2D8-2B461A741773}"/>
              </a:ext>
            </a:extLst>
          </p:cNvPr>
          <p:cNvPicPr>
            <a:picLocks noChangeAspect="1"/>
          </p:cNvPicPr>
          <p:nvPr/>
        </p:nvPicPr>
        <p:blipFill>
          <a:blip r:embed="rId8"/>
          <a:stretch>
            <a:fillRect/>
          </a:stretch>
        </p:blipFill>
        <p:spPr>
          <a:xfrm>
            <a:off x="8959516" y="3582246"/>
            <a:ext cx="2240837" cy="2240837"/>
          </a:xfrm>
          <a:prstGeom prst="rect">
            <a:avLst/>
          </a:prstGeom>
        </p:spPr>
      </p:pic>
    </p:spTree>
    <p:extLst>
      <p:ext uri="{BB962C8B-B14F-4D97-AF65-F5344CB8AC3E}">
        <p14:creationId xmlns:p14="http://schemas.microsoft.com/office/powerpoint/2010/main" val="526183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136DA1D2-EA81-415D-A155-96C38A596CCC}"/>
              </a:ext>
            </a:extLst>
          </p:cNvPr>
          <p:cNvGrpSpPr/>
          <p:nvPr/>
        </p:nvGrpSpPr>
        <p:grpSpPr>
          <a:xfrm>
            <a:off x="162328" y="194111"/>
            <a:ext cx="7495773" cy="1244271"/>
            <a:chOff x="0" y="1680486"/>
            <a:chExt cx="9804757" cy="1544400"/>
          </a:xfrm>
          <a:scene3d>
            <a:camera prst="orthographicFront"/>
            <a:lightRig rig="chilly" dir="t"/>
          </a:scene3d>
        </p:grpSpPr>
        <p:sp>
          <p:nvSpPr>
            <p:cNvPr id="20" name="四角形: 角を丸くする 19">
              <a:extLst>
                <a:ext uri="{FF2B5EF4-FFF2-40B4-BE49-F238E27FC236}">
                  <a16:creationId xmlns:a16="http://schemas.microsoft.com/office/drawing/2014/main" id="{F529C239-A848-4FDE-9711-7C84DC5F8F38}"/>
                </a:ext>
              </a:extLst>
            </p:cNvPr>
            <p:cNvSpPr/>
            <p:nvPr/>
          </p:nvSpPr>
          <p:spPr>
            <a:xfrm>
              <a:off x="0" y="1680486"/>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38484"/>
                <a:satOff val="27493"/>
                <a:lumOff val="20232"/>
                <a:alphaOff val="0"/>
              </a:schemeClr>
            </a:effectRef>
            <a:fontRef idx="minor">
              <a:schemeClr val="lt1"/>
            </a:fontRef>
          </p:style>
        </p:sp>
        <p:sp>
          <p:nvSpPr>
            <p:cNvPr id="21" name="四角形: 角を丸くする 4">
              <a:extLst>
                <a:ext uri="{FF2B5EF4-FFF2-40B4-BE49-F238E27FC236}">
                  <a16:creationId xmlns:a16="http://schemas.microsoft.com/office/drawing/2014/main" id="{036B5773-66F1-4B51-A1CC-61BC8319ADFE}"/>
                </a:ext>
              </a:extLst>
            </p:cNvPr>
            <p:cNvSpPr txBox="1"/>
            <p:nvPr/>
          </p:nvSpPr>
          <p:spPr>
            <a:xfrm>
              <a:off x="75391" y="1755877"/>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p:txBody>
        </p:sp>
      </p:grpSp>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191861"/>
            <a:ext cx="5591711" cy="5591711"/>
          </a:xfrm>
          <a:prstGeom prst="rect">
            <a:avLst/>
          </a:prstGeom>
        </p:spPr>
      </p:pic>
      <p:sp>
        <p:nvSpPr>
          <p:cNvPr id="25" name="テキスト ボックス 24">
            <a:extLst>
              <a:ext uri="{FF2B5EF4-FFF2-40B4-BE49-F238E27FC236}">
                <a16:creationId xmlns:a16="http://schemas.microsoft.com/office/drawing/2014/main" id="{DDAF5E57-4B57-4A72-87B9-6B14FE3BE04F}"/>
              </a:ext>
            </a:extLst>
          </p:cNvPr>
          <p:cNvSpPr txBox="1"/>
          <p:nvPr/>
        </p:nvSpPr>
        <p:spPr>
          <a:xfrm>
            <a:off x="379126" y="1517411"/>
            <a:ext cx="10220325" cy="523220"/>
          </a:xfrm>
          <a:prstGeom prst="rect">
            <a:avLst/>
          </a:prstGeom>
          <a:noFill/>
        </p:spPr>
        <p:txBody>
          <a:bodyPr wrap="square" rtlCol="0">
            <a:spAutoFit/>
          </a:bodyPr>
          <a:lstStyle/>
          <a:p>
            <a:r>
              <a:rPr kumimoji="1" lang="ja-JP" altLang="en-US" sz="2000" dirty="0"/>
              <a:t>・</a:t>
            </a:r>
            <a:r>
              <a:rPr kumimoji="1" lang="ja-JP" altLang="en-US" sz="2800" dirty="0"/>
              <a:t>病気ステータスと治療方法</a:t>
            </a:r>
            <a:endParaRPr kumimoji="1" lang="en-US" altLang="ja-JP" sz="2800" dirty="0"/>
          </a:p>
        </p:txBody>
      </p:sp>
      <p:pic>
        <p:nvPicPr>
          <p:cNvPr id="3" name="図 2" descr="ロゴ&#10;&#10;中程度の精度で自動的に生成された説明">
            <a:extLst>
              <a:ext uri="{FF2B5EF4-FFF2-40B4-BE49-F238E27FC236}">
                <a16:creationId xmlns:a16="http://schemas.microsoft.com/office/drawing/2014/main" id="{C3A6232D-9B4B-4F38-89D8-2A742058BA6F}"/>
              </a:ext>
            </a:extLst>
          </p:cNvPr>
          <p:cNvPicPr>
            <a:picLocks noChangeAspect="1"/>
          </p:cNvPicPr>
          <p:nvPr/>
        </p:nvPicPr>
        <p:blipFill>
          <a:blip r:embed="rId5"/>
          <a:stretch>
            <a:fillRect/>
          </a:stretch>
        </p:blipFill>
        <p:spPr>
          <a:xfrm>
            <a:off x="965771" y="2366181"/>
            <a:ext cx="3179049" cy="3179049"/>
          </a:xfrm>
          <a:prstGeom prst="rect">
            <a:avLst/>
          </a:prstGeom>
        </p:spPr>
      </p:pic>
      <p:sp>
        <p:nvSpPr>
          <p:cNvPr id="4" name="テキスト ボックス 3">
            <a:extLst>
              <a:ext uri="{FF2B5EF4-FFF2-40B4-BE49-F238E27FC236}">
                <a16:creationId xmlns:a16="http://schemas.microsoft.com/office/drawing/2014/main" id="{51E6DD9B-DDDD-490E-982B-C0B729A70A3E}"/>
              </a:ext>
            </a:extLst>
          </p:cNvPr>
          <p:cNvSpPr txBox="1"/>
          <p:nvPr/>
        </p:nvSpPr>
        <p:spPr>
          <a:xfrm>
            <a:off x="965771" y="5870780"/>
            <a:ext cx="3092521" cy="461665"/>
          </a:xfrm>
          <a:prstGeom prst="rect">
            <a:avLst/>
          </a:prstGeom>
          <a:noFill/>
        </p:spPr>
        <p:txBody>
          <a:bodyPr wrap="square" rtlCol="0">
            <a:spAutoFit/>
          </a:bodyPr>
          <a:lstStyle/>
          <a:p>
            <a:pPr algn="ctr"/>
            <a:r>
              <a:rPr kumimoji="1" lang="ja-JP" altLang="en-US" sz="2400" dirty="0"/>
              <a:t>お薬（</a:t>
            </a:r>
            <a:r>
              <a:rPr kumimoji="1" lang="en-US" altLang="ja-JP" sz="2400" dirty="0"/>
              <a:t>1</a:t>
            </a:r>
            <a:r>
              <a:rPr kumimoji="1" lang="ja-JP" altLang="en-US" sz="2400" dirty="0"/>
              <a:t>回：</a:t>
            </a:r>
            <a:r>
              <a:rPr kumimoji="1" lang="en-US" altLang="ja-JP" sz="2400" dirty="0"/>
              <a:t>300pt</a:t>
            </a:r>
            <a:r>
              <a:rPr kumimoji="1" lang="ja-JP" altLang="en-US" sz="2400" dirty="0"/>
              <a:t>）</a:t>
            </a:r>
          </a:p>
        </p:txBody>
      </p:sp>
      <p:sp>
        <p:nvSpPr>
          <p:cNvPr id="6" name="吹き出し: 線 5">
            <a:extLst>
              <a:ext uri="{FF2B5EF4-FFF2-40B4-BE49-F238E27FC236}">
                <a16:creationId xmlns:a16="http://schemas.microsoft.com/office/drawing/2014/main" id="{A4803037-A9F2-46DC-A62F-D8490861EBEA}"/>
              </a:ext>
            </a:extLst>
          </p:cNvPr>
          <p:cNvSpPr/>
          <p:nvPr/>
        </p:nvSpPr>
        <p:spPr>
          <a:xfrm>
            <a:off x="5489288" y="2436132"/>
            <a:ext cx="6120510" cy="2690672"/>
          </a:xfrm>
          <a:prstGeom prst="borderCallout1">
            <a:avLst>
              <a:gd name="adj1" fmla="val 43738"/>
              <a:gd name="adj2" fmla="val -4537"/>
              <a:gd name="adj3" fmla="val 59279"/>
              <a:gd name="adj4" fmla="val -32544"/>
            </a:avLst>
          </a:prstGeom>
          <a:ln w="19050">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3200" dirty="0">
                <a:solidFill>
                  <a:schemeClr val="accent3">
                    <a:lumMod val="50000"/>
                  </a:schemeClr>
                </a:solidFill>
              </a:rPr>
              <a:t>薬</a:t>
            </a:r>
            <a:r>
              <a:rPr kumimoji="1" lang="en-US" altLang="ja-JP" sz="3200" dirty="0">
                <a:solidFill>
                  <a:schemeClr val="accent3">
                    <a:lumMod val="50000"/>
                  </a:schemeClr>
                </a:solidFill>
              </a:rPr>
              <a:t>1</a:t>
            </a:r>
            <a:r>
              <a:rPr kumimoji="1" lang="ja-JP" altLang="en-US" sz="3200" dirty="0">
                <a:solidFill>
                  <a:schemeClr val="accent3">
                    <a:lumMod val="50000"/>
                  </a:schemeClr>
                </a:solidFill>
              </a:rPr>
              <a:t>回につき、病状を</a:t>
            </a:r>
            <a:r>
              <a:rPr kumimoji="1" lang="en-US" altLang="ja-JP" sz="3200" dirty="0">
                <a:solidFill>
                  <a:schemeClr val="accent3">
                    <a:lumMod val="50000"/>
                  </a:schemeClr>
                </a:solidFill>
              </a:rPr>
              <a:t>1</a:t>
            </a:r>
            <a:r>
              <a:rPr kumimoji="1" lang="ja-JP" altLang="en-US" sz="3200" dirty="0">
                <a:solidFill>
                  <a:schemeClr val="accent3">
                    <a:lumMod val="50000"/>
                  </a:schemeClr>
                </a:solidFill>
              </a:rPr>
              <a:t>ステージ回復することができる！！！</a:t>
            </a:r>
          </a:p>
          <a:p>
            <a:pPr algn="ctr"/>
            <a:endParaRPr kumimoji="1" lang="ja-JP" altLang="en-US" dirty="0"/>
          </a:p>
        </p:txBody>
      </p:sp>
    </p:spTree>
    <p:extLst>
      <p:ext uri="{BB962C8B-B14F-4D97-AF65-F5344CB8AC3E}">
        <p14:creationId xmlns:p14="http://schemas.microsoft.com/office/powerpoint/2010/main" val="1604638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87F03C0-40FD-49B6-8606-158416706CC1}"/>
              </a:ext>
            </a:extLst>
          </p:cNvPr>
          <p:cNvSpPr txBox="1"/>
          <p:nvPr/>
        </p:nvSpPr>
        <p:spPr>
          <a:xfrm>
            <a:off x="3542500" y="1974467"/>
            <a:ext cx="4645094" cy="461665"/>
          </a:xfrm>
          <a:prstGeom prst="rect">
            <a:avLst/>
          </a:prstGeom>
          <a:noFill/>
        </p:spPr>
        <p:txBody>
          <a:bodyPr wrap="square" rtlCol="0">
            <a:spAutoFit/>
          </a:bodyPr>
          <a:lstStyle/>
          <a:p>
            <a:pPr algn="ctr"/>
            <a:r>
              <a:rPr kumimoji="1" lang="ja-JP" altLang="en-US" sz="2400" dirty="0"/>
              <a:t>治療の動画をご覧ください！</a:t>
            </a:r>
            <a:endParaRPr kumimoji="1" lang="en-US" altLang="ja-JP" dirty="0"/>
          </a:p>
        </p:txBody>
      </p:sp>
      <p:pic>
        <p:nvPicPr>
          <p:cNvPr id="16" name="グラフィックス 15" descr="メディアを使用したプレゼンテーション 単色塗りつぶし">
            <a:extLst>
              <a:ext uri="{FF2B5EF4-FFF2-40B4-BE49-F238E27FC236}">
                <a16:creationId xmlns:a16="http://schemas.microsoft.com/office/drawing/2014/main" id="{7CE58D6B-F183-468F-B83B-91B91DC37D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7197" y="2436132"/>
            <a:ext cx="3695700" cy="3695700"/>
          </a:xfrm>
          <a:prstGeom prst="rect">
            <a:avLst/>
          </a:prstGeom>
        </p:spPr>
      </p:pic>
      <p:grpSp>
        <p:nvGrpSpPr>
          <p:cNvPr id="19" name="グループ化 18">
            <a:extLst>
              <a:ext uri="{FF2B5EF4-FFF2-40B4-BE49-F238E27FC236}">
                <a16:creationId xmlns:a16="http://schemas.microsoft.com/office/drawing/2014/main" id="{136DA1D2-EA81-415D-A155-96C38A596CCC}"/>
              </a:ext>
            </a:extLst>
          </p:cNvPr>
          <p:cNvGrpSpPr/>
          <p:nvPr/>
        </p:nvGrpSpPr>
        <p:grpSpPr>
          <a:xfrm>
            <a:off x="162328" y="194111"/>
            <a:ext cx="7495773" cy="1244271"/>
            <a:chOff x="0" y="1680486"/>
            <a:chExt cx="9804757" cy="1544400"/>
          </a:xfrm>
          <a:scene3d>
            <a:camera prst="orthographicFront"/>
            <a:lightRig rig="chilly" dir="t"/>
          </a:scene3d>
        </p:grpSpPr>
        <p:sp>
          <p:nvSpPr>
            <p:cNvPr id="20" name="四角形: 角を丸くする 19">
              <a:extLst>
                <a:ext uri="{FF2B5EF4-FFF2-40B4-BE49-F238E27FC236}">
                  <a16:creationId xmlns:a16="http://schemas.microsoft.com/office/drawing/2014/main" id="{F529C239-A848-4FDE-9711-7C84DC5F8F38}"/>
                </a:ext>
              </a:extLst>
            </p:cNvPr>
            <p:cNvSpPr/>
            <p:nvPr/>
          </p:nvSpPr>
          <p:spPr>
            <a:xfrm>
              <a:off x="0" y="1680486"/>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38484"/>
                <a:satOff val="27493"/>
                <a:lumOff val="20232"/>
                <a:alphaOff val="0"/>
              </a:schemeClr>
            </a:effectRef>
            <a:fontRef idx="minor">
              <a:schemeClr val="lt1"/>
            </a:fontRef>
          </p:style>
        </p:sp>
        <p:sp>
          <p:nvSpPr>
            <p:cNvPr id="21" name="四角形: 角を丸くする 4">
              <a:extLst>
                <a:ext uri="{FF2B5EF4-FFF2-40B4-BE49-F238E27FC236}">
                  <a16:creationId xmlns:a16="http://schemas.microsoft.com/office/drawing/2014/main" id="{036B5773-66F1-4B51-A1CC-61BC8319ADFE}"/>
                </a:ext>
              </a:extLst>
            </p:cNvPr>
            <p:cNvSpPr txBox="1"/>
            <p:nvPr/>
          </p:nvSpPr>
          <p:spPr>
            <a:xfrm>
              <a:off x="75391" y="1755877"/>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p:txBody>
        </p:sp>
      </p:grpSp>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37961" y="1191861"/>
            <a:ext cx="5591711" cy="5591711"/>
          </a:xfrm>
          <a:prstGeom prst="rect">
            <a:avLst/>
          </a:prstGeom>
        </p:spPr>
      </p:pic>
    </p:spTree>
    <p:extLst>
      <p:ext uri="{BB962C8B-B14F-4D97-AF65-F5344CB8AC3E}">
        <p14:creationId xmlns:p14="http://schemas.microsoft.com/office/powerpoint/2010/main" val="78276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2" name="回復動作">
            <a:hlinkClick r:id="" action="ppaction://media"/>
            <a:extLst>
              <a:ext uri="{FF2B5EF4-FFF2-40B4-BE49-F238E27FC236}">
                <a16:creationId xmlns:a16="http://schemas.microsoft.com/office/drawing/2014/main" id="{E6070C4C-F0C2-4D0C-83A8-DF7731868EB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4984" r="1658" b="2214"/>
          <a:stretch/>
        </p:blipFill>
        <p:spPr>
          <a:xfrm>
            <a:off x="101029" y="747445"/>
            <a:ext cx="11989942" cy="5363110"/>
          </a:xfrm>
          <a:prstGeom prst="rect">
            <a:avLst/>
          </a:prstGeom>
        </p:spPr>
      </p:pic>
      <p:sp>
        <p:nvSpPr>
          <p:cNvPr id="4" name="四角形: 角を丸くする 3">
            <a:extLst>
              <a:ext uri="{FF2B5EF4-FFF2-40B4-BE49-F238E27FC236}">
                <a16:creationId xmlns:a16="http://schemas.microsoft.com/office/drawing/2014/main" id="{1312457C-CD07-46C1-B253-650EB54C9715}"/>
              </a:ext>
            </a:extLst>
          </p:cNvPr>
          <p:cNvSpPr/>
          <p:nvPr/>
        </p:nvSpPr>
        <p:spPr>
          <a:xfrm>
            <a:off x="2885326" y="2103634"/>
            <a:ext cx="6421348" cy="26507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accent2">
                    <a:lumMod val="50000"/>
                  </a:schemeClr>
                </a:solidFill>
              </a:rPr>
              <a:t>なぜか再生されません</a:t>
            </a:r>
            <a:r>
              <a:rPr kumimoji="1" lang="en-US" altLang="ja-JP" sz="3200" dirty="0">
                <a:solidFill>
                  <a:schemeClr val="accent2">
                    <a:lumMod val="50000"/>
                  </a:schemeClr>
                </a:solidFill>
              </a:rPr>
              <a:t>(´;ω;</a:t>
            </a:r>
            <a:r>
              <a:rPr kumimoji="1" lang="ja-JP" altLang="en-US" sz="3200" dirty="0">
                <a:solidFill>
                  <a:schemeClr val="accent2">
                    <a:lumMod val="50000"/>
                  </a:schemeClr>
                </a:solidFill>
              </a:rPr>
              <a:t>｀</a:t>
            </a:r>
            <a:r>
              <a:rPr kumimoji="1" lang="en-US" altLang="ja-JP" sz="3200" dirty="0">
                <a:solidFill>
                  <a:schemeClr val="accent2">
                    <a:lumMod val="50000"/>
                  </a:schemeClr>
                </a:solidFill>
              </a:rPr>
              <a:t>)</a:t>
            </a:r>
            <a:endParaRPr kumimoji="1" lang="ja-JP" altLang="en-US" sz="3200" dirty="0">
              <a:solidFill>
                <a:schemeClr val="accent2">
                  <a:lumMod val="50000"/>
                </a:schemeClr>
              </a:solidFill>
            </a:endParaRPr>
          </a:p>
        </p:txBody>
      </p:sp>
    </p:spTree>
    <p:extLst>
      <p:ext uri="{BB962C8B-B14F-4D97-AF65-F5344CB8AC3E}">
        <p14:creationId xmlns:p14="http://schemas.microsoft.com/office/powerpoint/2010/main" val="287995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136DA1D2-EA81-415D-A155-96C38A596CCC}"/>
              </a:ext>
            </a:extLst>
          </p:cNvPr>
          <p:cNvGrpSpPr/>
          <p:nvPr/>
        </p:nvGrpSpPr>
        <p:grpSpPr>
          <a:xfrm>
            <a:off x="162328" y="194111"/>
            <a:ext cx="7495773" cy="1244271"/>
            <a:chOff x="0" y="1680486"/>
            <a:chExt cx="9804757" cy="1544400"/>
          </a:xfrm>
          <a:scene3d>
            <a:camera prst="orthographicFront"/>
            <a:lightRig rig="chilly" dir="t"/>
          </a:scene3d>
        </p:grpSpPr>
        <p:sp>
          <p:nvSpPr>
            <p:cNvPr id="20" name="四角形: 角を丸くする 19">
              <a:extLst>
                <a:ext uri="{FF2B5EF4-FFF2-40B4-BE49-F238E27FC236}">
                  <a16:creationId xmlns:a16="http://schemas.microsoft.com/office/drawing/2014/main" id="{F529C239-A848-4FDE-9711-7C84DC5F8F38}"/>
                </a:ext>
              </a:extLst>
            </p:cNvPr>
            <p:cNvSpPr/>
            <p:nvPr/>
          </p:nvSpPr>
          <p:spPr>
            <a:xfrm>
              <a:off x="0" y="1680486"/>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38484"/>
                <a:satOff val="27493"/>
                <a:lumOff val="20232"/>
                <a:alphaOff val="0"/>
              </a:schemeClr>
            </a:effectRef>
            <a:fontRef idx="minor">
              <a:schemeClr val="lt1"/>
            </a:fontRef>
          </p:style>
        </p:sp>
        <p:sp>
          <p:nvSpPr>
            <p:cNvPr id="21" name="四角形: 角を丸くする 4">
              <a:extLst>
                <a:ext uri="{FF2B5EF4-FFF2-40B4-BE49-F238E27FC236}">
                  <a16:creationId xmlns:a16="http://schemas.microsoft.com/office/drawing/2014/main" id="{036B5773-66F1-4B51-A1CC-61BC8319ADFE}"/>
                </a:ext>
              </a:extLst>
            </p:cNvPr>
            <p:cNvSpPr txBox="1"/>
            <p:nvPr/>
          </p:nvSpPr>
          <p:spPr>
            <a:xfrm>
              <a:off x="75391" y="1755877"/>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ハマって毎日ログイン間違いなし！</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キャラクター育成機能</a:t>
              </a:r>
            </a:p>
          </p:txBody>
        </p:sp>
      </p:grpSp>
      <p:pic>
        <p:nvPicPr>
          <p:cNvPr id="23" name="グラフィックス 22" descr="ゲーム コントローラー 枠線">
            <a:extLst>
              <a:ext uri="{FF2B5EF4-FFF2-40B4-BE49-F238E27FC236}">
                <a16:creationId xmlns:a16="http://schemas.microsoft.com/office/drawing/2014/main" id="{714267F6-E975-4499-99FA-1F6878A885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7961" y="1072178"/>
            <a:ext cx="5591711" cy="5591711"/>
          </a:xfrm>
          <a:prstGeom prst="rect">
            <a:avLst/>
          </a:prstGeom>
        </p:spPr>
      </p:pic>
      <p:sp>
        <p:nvSpPr>
          <p:cNvPr id="25" name="テキスト ボックス 24">
            <a:extLst>
              <a:ext uri="{FF2B5EF4-FFF2-40B4-BE49-F238E27FC236}">
                <a16:creationId xmlns:a16="http://schemas.microsoft.com/office/drawing/2014/main" id="{DDAF5E57-4B57-4A72-87B9-6B14FE3BE04F}"/>
              </a:ext>
            </a:extLst>
          </p:cNvPr>
          <p:cNvSpPr txBox="1"/>
          <p:nvPr/>
        </p:nvSpPr>
        <p:spPr>
          <a:xfrm>
            <a:off x="379126" y="1517411"/>
            <a:ext cx="10220325" cy="523220"/>
          </a:xfrm>
          <a:prstGeom prst="rect">
            <a:avLst/>
          </a:prstGeom>
          <a:noFill/>
        </p:spPr>
        <p:txBody>
          <a:bodyPr wrap="square" rtlCol="0">
            <a:spAutoFit/>
          </a:bodyPr>
          <a:lstStyle/>
          <a:p>
            <a:r>
              <a:rPr kumimoji="1" lang="ja-JP" altLang="en-US" sz="2000" dirty="0"/>
              <a:t>・</a:t>
            </a:r>
            <a:r>
              <a:rPr kumimoji="1" lang="ja-JP" altLang="en-US" sz="2800" dirty="0"/>
              <a:t>病気ステータスと治療方法</a:t>
            </a:r>
            <a:endParaRPr kumimoji="1" lang="en-US" altLang="ja-JP" sz="2800" dirty="0"/>
          </a:p>
        </p:txBody>
      </p:sp>
      <p:sp>
        <p:nvSpPr>
          <p:cNvPr id="10" name="テキスト ボックス 9">
            <a:extLst>
              <a:ext uri="{FF2B5EF4-FFF2-40B4-BE49-F238E27FC236}">
                <a16:creationId xmlns:a16="http://schemas.microsoft.com/office/drawing/2014/main" id="{52DD3AC0-EAC6-4B9A-B250-0B7B8723D97C}"/>
              </a:ext>
            </a:extLst>
          </p:cNvPr>
          <p:cNvSpPr txBox="1"/>
          <p:nvPr/>
        </p:nvSpPr>
        <p:spPr>
          <a:xfrm>
            <a:off x="880848" y="2175337"/>
            <a:ext cx="10220325" cy="400110"/>
          </a:xfrm>
          <a:prstGeom prst="rect">
            <a:avLst/>
          </a:prstGeom>
          <a:noFill/>
        </p:spPr>
        <p:txBody>
          <a:bodyPr wrap="square" rtlCol="0">
            <a:spAutoFit/>
          </a:bodyPr>
          <a:lstStyle/>
          <a:p>
            <a:r>
              <a:rPr kumimoji="1" lang="ja-JP" altLang="en-US" sz="2000" dirty="0"/>
              <a:t>カレンダー画面にいるキャラクターの健康状態にも反映されている</a:t>
            </a:r>
            <a:endParaRPr kumimoji="1" lang="en-US" altLang="ja-JP" sz="2000" dirty="0"/>
          </a:p>
        </p:txBody>
      </p:sp>
      <p:pic>
        <p:nvPicPr>
          <p:cNvPr id="5" name="図 4" descr="モニター画面に映るゲーム画面&#10;&#10;中程度の精度で自動的に生成された説明">
            <a:extLst>
              <a:ext uri="{FF2B5EF4-FFF2-40B4-BE49-F238E27FC236}">
                <a16:creationId xmlns:a16="http://schemas.microsoft.com/office/drawing/2014/main" id="{6B989AF7-2546-47F5-BD3A-8C1B238711CB}"/>
              </a:ext>
            </a:extLst>
          </p:cNvPr>
          <p:cNvPicPr>
            <a:picLocks noChangeAspect="1"/>
          </p:cNvPicPr>
          <p:nvPr/>
        </p:nvPicPr>
        <p:blipFill rotWithShape="1">
          <a:blip r:embed="rId5"/>
          <a:srcRect l="25533" t="32244" r="24225" b="2596"/>
          <a:stretch/>
        </p:blipFill>
        <p:spPr>
          <a:xfrm>
            <a:off x="293854" y="2761431"/>
            <a:ext cx="3114689" cy="1795339"/>
          </a:xfrm>
          <a:prstGeom prst="rect">
            <a:avLst/>
          </a:prstGeom>
        </p:spPr>
      </p:pic>
      <p:pic>
        <p:nvPicPr>
          <p:cNvPr id="8" name="図 7" descr="モニター画面に映るゲーム画面&#10;&#10;中程度の精度で自動的に生成された説明">
            <a:extLst>
              <a:ext uri="{FF2B5EF4-FFF2-40B4-BE49-F238E27FC236}">
                <a16:creationId xmlns:a16="http://schemas.microsoft.com/office/drawing/2014/main" id="{5D87AE98-90B5-4B5B-937B-CD0FDCEC7E6F}"/>
              </a:ext>
            </a:extLst>
          </p:cNvPr>
          <p:cNvPicPr>
            <a:picLocks noChangeAspect="1"/>
          </p:cNvPicPr>
          <p:nvPr/>
        </p:nvPicPr>
        <p:blipFill rotWithShape="1">
          <a:blip r:embed="rId6"/>
          <a:srcRect l="26124" t="28096" r="24410" b="7103"/>
          <a:stretch/>
        </p:blipFill>
        <p:spPr>
          <a:xfrm>
            <a:off x="3041925" y="4856906"/>
            <a:ext cx="3114689" cy="1806983"/>
          </a:xfrm>
          <a:prstGeom prst="rect">
            <a:avLst/>
          </a:prstGeom>
        </p:spPr>
      </p:pic>
      <p:pic>
        <p:nvPicPr>
          <p:cNvPr id="11" name="図 10" descr="テレビゲームの画面&#10;&#10;中程度の精度で自動的に生成された説明">
            <a:extLst>
              <a:ext uri="{FF2B5EF4-FFF2-40B4-BE49-F238E27FC236}">
                <a16:creationId xmlns:a16="http://schemas.microsoft.com/office/drawing/2014/main" id="{DF731325-5EA1-4225-9356-0E2BC774D315}"/>
              </a:ext>
            </a:extLst>
          </p:cNvPr>
          <p:cNvPicPr>
            <a:picLocks noChangeAspect="1"/>
          </p:cNvPicPr>
          <p:nvPr/>
        </p:nvPicPr>
        <p:blipFill rotWithShape="1">
          <a:blip r:embed="rId7"/>
          <a:srcRect l="25786" t="27991" r="24241" b="6896"/>
          <a:stretch/>
        </p:blipFill>
        <p:spPr>
          <a:xfrm>
            <a:off x="5792407" y="2772653"/>
            <a:ext cx="3173249" cy="1822329"/>
          </a:xfrm>
          <a:prstGeom prst="rect">
            <a:avLst/>
          </a:prstGeom>
        </p:spPr>
      </p:pic>
      <p:pic>
        <p:nvPicPr>
          <p:cNvPr id="13" name="図 12" descr="テレビゲームの画面&#10;&#10;中程度の精度で自動的に生成された説明">
            <a:extLst>
              <a:ext uri="{FF2B5EF4-FFF2-40B4-BE49-F238E27FC236}">
                <a16:creationId xmlns:a16="http://schemas.microsoft.com/office/drawing/2014/main" id="{4A7E7364-0442-4D54-809F-4B9615764C77}"/>
              </a:ext>
            </a:extLst>
          </p:cNvPr>
          <p:cNvPicPr>
            <a:picLocks noChangeAspect="1"/>
          </p:cNvPicPr>
          <p:nvPr/>
        </p:nvPicPr>
        <p:blipFill rotWithShape="1">
          <a:blip r:embed="rId8"/>
          <a:srcRect l="25787" t="26691" r="24241" b="6936"/>
          <a:stretch/>
        </p:blipFill>
        <p:spPr>
          <a:xfrm>
            <a:off x="8743308" y="4856906"/>
            <a:ext cx="3173249" cy="1859307"/>
          </a:xfrm>
          <a:prstGeom prst="rect">
            <a:avLst/>
          </a:prstGeom>
        </p:spPr>
      </p:pic>
      <p:cxnSp>
        <p:nvCxnSpPr>
          <p:cNvPr id="16" name="直線矢印コネクタ 15">
            <a:extLst>
              <a:ext uri="{FF2B5EF4-FFF2-40B4-BE49-F238E27FC236}">
                <a16:creationId xmlns:a16="http://schemas.microsoft.com/office/drawing/2014/main" id="{B28573F4-7F5F-4F7C-92EF-A61F54E0B10C}"/>
              </a:ext>
            </a:extLst>
          </p:cNvPr>
          <p:cNvCxnSpPr>
            <a:cxnSpLocks/>
          </p:cNvCxnSpPr>
          <p:nvPr/>
        </p:nvCxnSpPr>
        <p:spPr>
          <a:xfrm>
            <a:off x="2178121" y="4742754"/>
            <a:ext cx="582457" cy="51761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線矢印コネクタ 23">
            <a:extLst>
              <a:ext uri="{FF2B5EF4-FFF2-40B4-BE49-F238E27FC236}">
                <a16:creationId xmlns:a16="http://schemas.microsoft.com/office/drawing/2014/main" id="{78451479-C092-413D-88DE-043B7F1F5ABD}"/>
              </a:ext>
            </a:extLst>
          </p:cNvPr>
          <p:cNvCxnSpPr>
            <a:cxnSpLocks/>
          </p:cNvCxnSpPr>
          <p:nvPr/>
        </p:nvCxnSpPr>
        <p:spPr>
          <a:xfrm flipV="1">
            <a:off x="5013790" y="4128716"/>
            <a:ext cx="637944" cy="578122"/>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線矢印コネクタ 25">
            <a:extLst>
              <a:ext uri="{FF2B5EF4-FFF2-40B4-BE49-F238E27FC236}">
                <a16:creationId xmlns:a16="http://schemas.microsoft.com/office/drawing/2014/main" id="{5212CC15-504E-45D1-B6B3-FF6207639B72}"/>
              </a:ext>
            </a:extLst>
          </p:cNvPr>
          <p:cNvCxnSpPr>
            <a:cxnSpLocks/>
          </p:cNvCxnSpPr>
          <p:nvPr/>
        </p:nvCxnSpPr>
        <p:spPr>
          <a:xfrm>
            <a:off x="7855785" y="4742753"/>
            <a:ext cx="582457" cy="51761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図 26" descr="ロゴ&#10;&#10;中程度の精度で自動的に生成された説明">
            <a:extLst>
              <a:ext uri="{FF2B5EF4-FFF2-40B4-BE49-F238E27FC236}">
                <a16:creationId xmlns:a16="http://schemas.microsoft.com/office/drawing/2014/main" id="{D82CFDCA-DB6A-4498-B061-2113E7938A1D}"/>
              </a:ext>
            </a:extLst>
          </p:cNvPr>
          <p:cNvPicPr>
            <a:picLocks noChangeAspect="1"/>
          </p:cNvPicPr>
          <p:nvPr/>
        </p:nvPicPr>
        <p:blipFill>
          <a:blip r:embed="rId9"/>
          <a:stretch>
            <a:fillRect/>
          </a:stretch>
        </p:blipFill>
        <p:spPr>
          <a:xfrm>
            <a:off x="1646711" y="4983445"/>
            <a:ext cx="1062819" cy="1062819"/>
          </a:xfrm>
          <a:prstGeom prst="rect">
            <a:avLst/>
          </a:prstGeom>
        </p:spPr>
      </p:pic>
      <p:pic>
        <p:nvPicPr>
          <p:cNvPr id="28" name="図 27" descr="ロゴ&#10;&#10;中程度の精度で自動的に生成された説明">
            <a:extLst>
              <a:ext uri="{FF2B5EF4-FFF2-40B4-BE49-F238E27FC236}">
                <a16:creationId xmlns:a16="http://schemas.microsoft.com/office/drawing/2014/main" id="{4621B0A3-2B14-428C-87A7-40FDC0C33ED5}"/>
              </a:ext>
            </a:extLst>
          </p:cNvPr>
          <p:cNvPicPr>
            <a:picLocks noChangeAspect="1"/>
          </p:cNvPicPr>
          <p:nvPr/>
        </p:nvPicPr>
        <p:blipFill>
          <a:blip r:embed="rId9"/>
          <a:stretch>
            <a:fillRect/>
          </a:stretch>
        </p:blipFill>
        <p:spPr>
          <a:xfrm>
            <a:off x="4482380" y="3354958"/>
            <a:ext cx="1062819" cy="1062819"/>
          </a:xfrm>
          <a:prstGeom prst="rect">
            <a:avLst/>
          </a:prstGeom>
        </p:spPr>
      </p:pic>
      <p:pic>
        <p:nvPicPr>
          <p:cNvPr id="29" name="図 28" descr="ロゴ&#10;&#10;中程度の精度で自動的に生成された説明">
            <a:extLst>
              <a:ext uri="{FF2B5EF4-FFF2-40B4-BE49-F238E27FC236}">
                <a16:creationId xmlns:a16="http://schemas.microsoft.com/office/drawing/2014/main" id="{B2D633A8-6BA8-4517-A5B7-54FE22C079EE}"/>
              </a:ext>
            </a:extLst>
          </p:cNvPr>
          <p:cNvPicPr>
            <a:picLocks noChangeAspect="1"/>
          </p:cNvPicPr>
          <p:nvPr/>
        </p:nvPicPr>
        <p:blipFill>
          <a:blip r:embed="rId9"/>
          <a:stretch>
            <a:fillRect/>
          </a:stretch>
        </p:blipFill>
        <p:spPr>
          <a:xfrm>
            <a:off x="7357712" y="4941639"/>
            <a:ext cx="1062819" cy="1062819"/>
          </a:xfrm>
          <a:prstGeom prst="rect">
            <a:avLst/>
          </a:prstGeom>
        </p:spPr>
      </p:pic>
    </p:spTree>
    <p:extLst>
      <p:ext uri="{BB962C8B-B14F-4D97-AF65-F5344CB8AC3E}">
        <p14:creationId xmlns:p14="http://schemas.microsoft.com/office/powerpoint/2010/main" val="2562739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rtlCol="0">
            <a:normAutofit/>
          </a:bodyPr>
          <a:lstStyle/>
          <a:p>
            <a:pPr rtl="0"/>
            <a:r>
              <a:rPr lang="ja-JP" altLang="en-US" dirty="0">
                <a:ln>
                  <a:solidFill>
                    <a:schemeClr val="accent2"/>
                  </a:solidFill>
                </a:ln>
                <a:solidFill>
                  <a:schemeClr val="accent2"/>
                </a:solidFill>
              </a:rPr>
              <a:t>本アプリケーションの推し機能</a:t>
            </a:r>
          </a:p>
        </p:txBody>
      </p:sp>
      <p:graphicFrame>
        <p:nvGraphicFramePr>
          <p:cNvPr id="4" name="図表 3">
            <a:extLst>
              <a:ext uri="{FF2B5EF4-FFF2-40B4-BE49-F238E27FC236}">
                <a16:creationId xmlns:a16="http://schemas.microsoft.com/office/drawing/2014/main" id="{0A1FA76A-8A33-4637-8EC8-1D34BDBF7937}"/>
              </a:ext>
            </a:extLst>
          </p:cNvPr>
          <p:cNvGraphicFramePr/>
          <p:nvPr>
            <p:extLst>
              <p:ext uri="{D42A27DB-BD31-4B8C-83A1-F6EECF244321}">
                <p14:modId xmlns:p14="http://schemas.microsoft.com/office/powerpoint/2010/main" val="4222766850"/>
              </p:ext>
            </p:extLst>
          </p:nvPr>
        </p:nvGraphicFramePr>
        <p:xfrm>
          <a:off x="1085850" y="1524001"/>
          <a:ext cx="9804757" cy="4905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グラフィックス 6" descr="豚の貯金箱 枠線">
            <a:extLst>
              <a:ext uri="{FF2B5EF4-FFF2-40B4-BE49-F238E27FC236}">
                <a16:creationId xmlns:a16="http://schemas.microsoft.com/office/drawing/2014/main" id="{366256F0-5E13-4EF6-9B30-3BB6913C4A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61020" y="1710098"/>
            <a:ext cx="1210857" cy="1210857"/>
          </a:xfrm>
          <a:prstGeom prst="rect">
            <a:avLst/>
          </a:prstGeom>
        </p:spPr>
      </p:pic>
      <p:pic>
        <p:nvPicPr>
          <p:cNvPr id="8" name="グラフィックス 7" descr="ゲーム コントローラー 枠線">
            <a:extLst>
              <a:ext uri="{FF2B5EF4-FFF2-40B4-BE49-F238E27FC236}">
                <a16:creationId xmlns:a16="http://schemas.microsoft.com/office/drawing/2014/main" id="{6C214F77-2DE2-456A-814E-2848E7D230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17659" y="3427899"/>
            <a:ext cx="1097577" cy="1097577"/>
          </a:xfrm>
          <a:prstGeom prst="rect">
            <a:avLst/>
          </a:prstGeom>
        </p:spPr>
      </p:pic>
      <p:pic>
        <p:nvPicPr>
          <p:cNvPr id="9" name="グラフィックス 8" descr="男性の集団 枠線">
            <a:extLst>
              <a:ext uri="{FF2B5EF4-FFF2-40B4-BE49-F238E27FC236}">
                <a16:creationId xmlns:a16="http://schemas.microsoft.com/office/drawing/2014/main" id="{9B78CEE5-53AF-42AB-B5D2-426ECD0DC1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34143" y="5071922"/>
            <a:ext cx="1081093" cy="1081093"/>
          </a:xfrm>
          <a:prstGeom prst="rect">
            <a:avLst/>
          </a:prstGeom>
        </p:spPr>
      </p:pic>
    </p:spTree>
    <p:extLst>
      <p:ext uri="{BB962C8B-B14F-4D97-AF65-F5344CB8AC3E}">
        <p14:creationId xmlns:p14="http://schemas.microsoft.com/office/powerpoint/2010/main" val="1493789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男性の集団 枠線">
            <a:extLst>
              <a:ext uri="{FF2B5EF4-FFF2-40B4-BE49-F238E27FC236}">
                <a16:creationId xmlns:a16="http://schemas.microsoft.com/office/drawing/2014/main" id="{D697CFD6-9010-46A0-97EE-1CD9152A7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2457" y="1150358"/>
            <a:ext cx="5467350" cy="5467350"/>
          </a:xfrm>
          <a:prstGeom prst="rect">
            <a:avLst/>
          </a:prstGeom>
        </p:spPr>
      </p:pic>
      <p:grpSp>
        <p:nvGrpSpPr>
          <p:cNvPr id="7" name="グループ化 6">
            <a:extLst>
              <a:ext uri="{FF2B5EF4-FFF2-40B4-BE49-F238E27FC236}">
                <a16:creationId xmlns:a16="http://schemas.microsoft.com/office/drawing/2014/main" id="{901DD71F-2D77-455F-AF14-109C7EFE03AD}"/>
              </a:ext>
            </a:extLst>
          </p:cNvPr>
          <p:cNvGrpSpPr/>
          <p:nvPr/>
        </p:nvGrpSpPr>
        <p:grpSpPr>
          <a:xfrm>
            <a:off x="310044" y="194111"/>
            <a:ext cx="8279152" cy="1254545"/>
            <a:chOff x="0" y="3340087"/>
            <a:chExt cx="9804757" cy="1544400"/>
          </a:xfrm>
          <a:scene3d>
            <a:camera prst="orthographicFront"/>
            <a:lightRig rig="chilly" dir="t"/>
          </a:scene3d>
        </p:grpSpPr>
        <p:sp>
          <p:nvSpPr>
            <p:cNvPr id="8" name="四角形: 角を丸くする 7">
              <a:extLst>
                <a:ext uri="{FF2B5EF4-FFF2-40B4-BE49-F238E27FC236}">
                  <a16:creationId xmlns:a16="http://schemas.microsoft.com/office/drawing/2014/main" id="{C0BFCFDD-2398-4505-870F-E20A513BBF95}"/>
                </a:ext>
              </a:extLst>
            </p:cNvPr>
            <p:cNvSpPr/>
            <p:nvPr/>
          </p:nvSpPr>
          <p:spPr>
            <a:xfrm>
              <a:off x="0" y="3340087"/>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38484"/>
                <a:satOff val="27493"/>
                <a:lumOff val="20232"/>
                <a:alphaOff val="0"/>
              </a:schemeClr>
            </a:effectRef>
            <a:fontRef idx="minor">
              <a:schemeClr val="lt1"/>
            </a:fontRef>
          </p:style>
        </p:sp>
        <p:sp>
          <p:nvSpPr>
            <p:cNvPr id="9" name="四角形: 角を丸くする 4">
              <a:extLst>
                <a:ext uri="{FF2B5EF4-FFF2-40B4-BE49-F238E27FC236}">
                  <a16:creationId xmlns:a16="http://schemas.microsoft.com/office/drawing/2014/main" id="{33D42811-8D6F-4E47-91DE-86F7E85418B4}"/>
                </a:ext>
              </a:extLst>
            </p:cNvPr>
            <p:cNvSpPr txBox="1"/>
            <p:nvPr/>
          </p:nvSpPr>
          <p:spPr>
            <a:xfrm>
              <a:off x="75391" y="3415478"/>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a:t>
              </a:r>
              <a:r>
                <a:rPr kumimoji="1" lang="en-US" altLang="ja-JP" sz="2800" kern="1200" dirty="0">
                  <a:ln>
                    <a:solidFill>
                      <a:schemeClr val="accent2"/>
                    </a:solidFill>
                  </a:ln>
                </a:rPr>
                <a:t>nice buy!!</a:t>
              </a:r>
              <a:r>
                <a:rPr kumimoji="1" lang="ja-JP" altLang="en-US" sz="2800" kern="1200" dirty="0">
                  <a:ln>
                    <a:solidFill>
                      <a:schemeClr val="accent2"/>
                    </a:solidFill>
                  </a:ln>
                </a:rPr>
                <a:t>」で満たされる承認欲求！</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他ユーザとの目標達成共有機能</a:t>
              </a:r>
            </a:p>
          </p:txBody>
        </p:sp>
      </p:grpSp>
      <p:sp>
        <p:nvSpPr>
          <p:cNvPr id="10" name="テキスト ボックス 9">
            <a:extLst>
              <a:ext uri="{FF2B5EF4-FFF2-40B4-BE49-F238E27FC236}">
                <a16:creationId xmlns:a16="http://schemas.microsoft.com/office/drawing/2014/main" id="{CAF67E66-A17B-4985-AEBC-7DB30F4EA4C4}"/>
              </a:ext>
            </a:extLst>
          </p:cNvPr>
          <p:cNvSpPr txBox="1"/>
          <p:nvPr/>
        </p:nvSpPr>
        <p:spPr>
          <a:xfrm>
            <a:off x="373151" y="1608086"/>
            <a:ext cx="10220325" cy="954107"/>
          </a:xfrm>
          <a:prstGeom prst="rect">
            <a:avLst/>
          </a:prstGeom>
          <a:noFill/>
        </p:spPr>
        <p:txBody>
          <a:bodyPr wrap="square" rtlCol="0">
            <a:spAutoFit/>
          </a:bodyPr>
          <a:lstStyle/>
          <a:p>
            <a:r>
              <a:rPr kumimoji="1" lang="ja-JP" altLang="en-US" sz="2000" dirty="0"/>
              <a:t>・</a:t>
            </a:r>
            <a:r>
              <a:rPr kumimoji="1" lang="en-US" altLang="ja-JP" sz="2800" dirty="0"/>
              <a:t>『</a:t>
            </a:r>
            <a:r>
              <a:rPr kumimoji="1" lang="en-US" altLang="ja-JP" sz="2800" dirty="0" err="1"/>
              <a:t>Buytter</a:t>
            </a:r>
            <a:r>
              <a:rPr kumimoji="1" lang="en-US" altLang="ja-JP" sz="2800" dirty="0"/>
              <a:t>』</a:t>
            </a:r>
            <a:r>
              <a:rPr kumimoji="1" lang="ja-JP" altLang="en-US" sz="2800" dirty="0"/>
              <a:t>による承認欲求の満たし</a:t>
            </a:r>
            <a:endParaRPr kumimoji="1" lang="en-US" altLang="ja-JP" sz="2800" dirty="0"/>
          </a:p>
          <a:p>
            <a:endParaRPr kumimoji="1" lang="en-US" altLang="ja-JP" sz="2800" dirty="0"/>
          </a:p>
        </p:txBody>
      </p:sp>
      <p:pic>
        <p:nvPicPr>
          <p:cNvPr id="5" name="グラフィックス 4" descr="フラグ 枠線">
            <a:extLst>
              <a:ext uri="{FF2B5EF4-FFF2-40B4-BE49-F238E27FC236}">
                <a16:creationId xmlns:a16="http://schemas.microsoft.com/office/drawing/2014/main" id="{07AFB8B4-016E-4CE8-92E3-0EBF0FE1DA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525" y="3591599"/>
            <a:ext cx="1276193" cy="1276193"/>
          </a:xfrm>
          <a:prstGeom prst="rect">
            <a:avLst/>
          </a:prstGeom>
        </p:spPr>
      </p:pic>
      <p:grpSp>
        <p:nvGrpSpPr>
          <p:cNvPr id="15" name="グループ化 14">
            <a:extLst>
              <a:ext uri="{FF2B5EF4-FFF2-40B4-BE49-F238E27FC236}">
                <a16:creationId xmlns:a16="http://schemas.microsoft.com/office/drawing/2014/main" id="{A6EE14F3-07D5-4F87-ABD3-C9DDD8E5838A}"/>
              </a:ext>
            </a:extLst>
          </p:cNvPr>
          <p:cNvGrpSpPr/>
          <p:nvPr/>
        </p:nvGrpSpPr>
        <p:grpSpPr>
          <a:xfrm>
            <a:off x="2727494" y="3559077"/>
            <a:ext cx="1329185" cy="1308715"/>
            <a:chOff x="3736476" y="3218350"/>
            <a:chExt cx="1606086" cy="1606086"/>
          </a:xfrm>
        </p:grpSpPr>
        <p:pic>
          <p:nvPicPr>
            <p:cNvPr id="12" name="グラフィックス 11" descr="ハンドバッグ 単色塗りつぶし">
              <a:extLst>
                <a:ext uri="{FF2B5EF4-FFF2-40B4-BE49-F238E27FC236}">
                  <a16:creationId xmlns:a16="http://schemas.microsoft.com/office/drawing/2014/main" id="{BAC9F80B-579B-418F-A3C9-557132A9EA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2419" y="3800451"/>
              <a:ext cx="914400" cy="914400"/>
            </a:xfrm>
            <a:prstGeom prst="rect">
              <a:avLst/>
            </a:prstGeom>
          </p:spPr>
        </p:pic>
        <p:pic>
          <p:nvPicPr>
            <p:cNvPr id="14" name="グラフィックス 13" descr="買い物袋 枠線">
              <a:extLst>
                <a:ext uri="{FF2B5EF4-FFF2-40B4-BE49-F238E27FC236}">
                  <a16:creationId xmlns:a16="http://schemas.microsoft.com/office/drawing/2014/main" id="{7CFD51B2-712B-4E19-95DC-D5F5B861C4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6476" y="3218350"/>
              <a:ext cx="1606086" cy="1606086"/>
            </a:xfrm>
            <a:prstGeom prst="rect">
              <a:avLst/>
            </a:prstGeom>
          </p:spPr>
        </p:pic>
      </p:grpSp>
      <p:grpSp>
        <p:nvGrpSpPr>
          <p:cNvPr id="24" name="グループ化 23">
            <a:extLst>
              <a:ext uri="{FF2B5EF4-FFF2-40B4-BE49-F238E27FC236}">
                <a16:creationId xmlns:a16="http://schemas.microsoft.com/office/drawing/2014/main" id="{E5A20D19-2E59-49A5-9516-6F833D6EB906}"/>
              </a:ext>
            </a:extLst>
          </p:cNvPr>
          <p:cNvGrpSpPr/>
          <p:nvPr/>
        </p:nvGrpSpPr>
        <p:grpSpPr>
          <a:xfrm>
            <a:off x="5125871" y="3532354"/>
            <a:ext cx="1257256" cy="1184117"/>
            <a:chOff x="4121393" y="2787043"/>
            <a:chExt cx="1311540" cy="1259206"/>
          </a:xfrm>
        </p:grpSpPr>
        <p:pic>
          <p:nvPicPr>
            <p:cNvPr id="21" name="グラフィックス 20" descr="ハンドバッグ 単色塗りつぶし">
              <a:extLst>
                <a:ext uri="{FF2B5EF4-FFF2-40B4-BE49-F238E27FC236}">
                  <a16:creationId xmlns:a16="http://schemas.microsoft.com/office/drawing/2014/main" id="{A2D76166-4803-4C0A-A198-D945F1B679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1393" y="3251969"/>
              <a:ext cx="794280" cy="794280"/>
            </a:xfrm>
            <a:prstGeom prst="rect">
              <a:avLst/>
            </a:prstGeom>
          </p:spPr>
        </p:pic>
        <p:pic>
          <p:nvPicPr>
            <p:cNvPr id="23" name="グラフィックス 22" descr="カメラ 枠線">
              <a:extLst>
                <a:ext uri="{FF2B5EF4-FFF2-40B4-BE49-F238E27FC236}">
                  <a16:creationId xmlns:a16="http://schemas.microsoft.com/office/drawing/2014/main" id="{5B348730-15F8-4FF7-BD12-2C63D7F145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18533" y="2787043"/>
              <a:ext cx="914400" cy="914400"/>
            </a:xfrm>
            <a:prstGeom prst="rect">
              <a:avLst/>
            </a:prstGeom>
          </p:spPr>
        </p:pic>
      </p:grpSp>
      <p:pic>
        <p:nvPicPr>
          <p:cNvPr id="26" name="グラフィックス 25" descr="ハト 枠線">
            <a:extLst>
              <a:ext uri="{FF2B5EF4-FFF2-40B4-BE49-F238E27FC236}">
                <a16:creationId xmlns:a16="http://schemas.microsoft.com/office/drawing/2014/main" id="{3DA53A92-C433-4E51-A712-24FEC68D9C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99361" y="3557409"/>
            <a:ext cx="1258073" cy="1258073"/>
          </a:xfrm>
          <a:prstGeom prst="rect">
            <a:avLst/>
          </a:prstGeom>
        </p:spPr>
      </p:pic>
      <p:pic>
        <p:nvPicPr>
          <p:cNvPr id="28" name="グラフィックス 27" descr="コメント: いいね! 単色塗りつぶし">
            <a:extLst>
              <a:ext uri="{FF2B5EF4-FFF2-40B4-BE49-F238E27FC236}">
                <a16:creationId xmlns:a16="http://schemas.microsoft.com/office/drawing/2014/main" id="{23972875-7900-44AD-85DA-4AC3FCE0D24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23316" y="3574876"/>
            <a:ext cx="1433311" cy="1433311"/>
          </a:xfrm>
          <a:prstGeom prst="rect">
            <a:avLst/>
          </a:prstGeom>
        </p:spPr>
      </p:pic>
      <p:sp>
        <p:nvSpPr>
          <p:cNvPr id="29" name="テキスト ボックス 28">
            <a:extLst>
              <a:ext uri="{FF2B5EF4-FFF2-40B4-BE49-F238E27FC236}">
                <a16:creationId xmlns:a16="http://schemas.microsoft.com/office/drawing/2014/main" id="{241D5380-4448-4EE2-970D-C8394B07454D}"/>
              </a:ext>
            </a:extLst>
          </p:cNvPr>
          <p:cNvSpPr txBox="1"/>
          <p:nvPr/>
        </p:nvSpPr>
        <p:spPr>
          <a:xfrm>
            <a:off x="101030" y="5239112"/>
            <a:ext cx="1808448" cy="400110"/>
          </a:xfrm>
          <a:prstGeom prst="rect">
            <a:avLst/>
          </a:prstGeom>
          <a:noFill/>
        </p:spPr>
        <p:txBody>
          <a:bodyPr wrap="square" rtlCol="0">
            <a:spAutoFit/>
          </a:bodyPr>
          <a:lstStyle/>
          <a:p>
            <a:pPr algn="ctr"/>
            <a:r>
              <a:rPr kumimoji="1" lang="ja-JP" altLang="en-US" sz="2000" dirty="0"/>
              <a:t>目標達成</a:t>
            </a:r>
          </a:p>
        </p:txBody>
      </p:sp>
      <p:sp>
        <p:nvSpPr>
          <p:cNvPr id="30" name="テキスト ボックス 29">
            <a:extLst>
              <a:ext uri="{FF2B5EF4-FFF2-40B4-BE49-F238E27FC236}">
                <a16:creationId xmlns:a16="http://schemas.microsoft.com/office/drawing/2014/main" id="{3CA1C334-5DC5-40D5-8B07-57464E7D7535}"/>
              </a:ext>
            </a:extLst>
          </p:cNvPr>
          <p:cNvSpPr txBox="1"/>
          <p:nvPr/>
        </p:nvSpPr>
        <p:spPr>
          <a:xfrm>
            <a:off x="2487862" y="5237949"/>
            <a:ext cx="1808448" cy="400110"/>
          </a:xfrm>
          <a:prstGeom prst="rect">
            <a:avLst/>
          </a:prstGeom>
          <a:noFill/>
        </p:spPr>
        <p:txBody>
          <a:bodyPr wrap="square" rtlCol="0">
            <a:spAutoFit/>
          </a:bodyPr>
          <a:lstStyle/>
          <a:p>
            <a:pPr algn="ctr"/>
            <a:r>
              <a:rPr kumimoji="1" lang="ja-JP" altLang="en-US" sz="2000" dirty="0"/>
              <a:t>目標物購入</a:t>
            </a:r>
          </a:p>
        </p:txBody>
      </p:sp>
      <p:sp>
        <p:nvSpPr>
          <p:cNvPr id="31" name="テキスト ボックス 30">
            <a:extLst>
              <a:ext uri="{FF2B5EF4-FFF2-40B4-BE49-F238E27FC236}">
                <a16:creationId xmlns:a16="http://schemas.microsoft.com/office/drawing/2014/main" id="{DACED901-BA79-435B-8F99-6878C0095CBC}"/>
              </a:ext>
            </a:extLst>
          </p:cNvPr>
          <p:cNvSpPr txBox="1"/>
          <p:nvPr/>
        </p:nvSpPr>
        <p:spPr>
          <a:xfrm>
            <a:off x="4778494" y="5237949"/>
            <a:ext cx="1808448" cy="400110"/>
          </a:xfrm>
          <a:prstGeom prst="rect">
            <a:avLst/>
          </a:prstGeom>
          <a:noFill/>
        </p:spPr>
        <p:txBody>
          <a:bodyPr wrap="square" rtlCol="0">
            <a:spAutoFit/>
          </a:bodyPr>
          <a:lstStyle/>
          <a:p>
            <a:pPr algn="ctr"/>
            <a:r>
              <a:rPr kumimoji="1" lang="ja-JP" altLang="en-US" sz="2000" dirty="0"/>
              <a:t>写真を撮る</a:t>
            </a:r>
          </a:p>
        </p:txBody>
      </p:sp>
      <p:sp>
        <p:nvSpPr>
          <p:cNvPr id="32" name="テキスト ボックス 31">
            <a:extLst>
              <a:ext uri="{FF2B5EF4-FFF2-40B4-BE49-F238E27FC236}">
                <a16:creationId xmlns:a16="http://schemas.microsoft.com/office/drawing/2014/main" id="{60A06B34-847B-4E0B-B776-481AD1C22599}"/>
              </a:ext>
            </a:extLst>
          </p:cNvPr>
          <p:cNvSpPr txBox="1"/>
          <p:nvPr/>
        </p:nvSpPr>
        <p:spPr>
          <a:xfrm>
            <a:off x="7324173" y="5237949"/>
            <a:ext cx="1808448" cy="400110"/>
          </a:xfrm>
          <a:prstGeom prst="rect">
            <a:avLst/>
          </a:prstGeom>
          <a:noFill/>
        </p:spPr>
        <p:txBody>
          <a:bodyPr wrap="square" rtlCol="0">
            <a:spAutoFit/>
          </a:bodyPr>
          <a:lstStyle/>
          <a:p>
            <a:pPr algn="ctr"/>
            <a:r>
              <a:rPr kumimoji="1" lang="en-US" altLang="ja-JP" sz="2000" dirty="0" err="1"/>
              <a:t>Buytter</a:t>
            </a:r>
            <a:r>
              <a:rPr kumimoji="1" lang="ja-JP" altLang="en-US" sz="2000" dirty="0"/>
              <a:t>へ投稿</a:t>
            </a:r>
          </a:p>
        </p:txBody>
      </p:sp>
      <p:sp>
        <p:nvSpPr>
          <p:cNvPr id="33" name="テキスト ボックス 32">
            <a:extLst>
              <a:ext uri="{FF2B5EF4-FFF2-40B4-BE49-F238E27FC236}">
                <a16:creationId xmlns:a16="http://schemas.microsoft.com/office/drawing/2014/main" id="{EDAC9105-88E0-4DB8-9280-4D46F6E6D6D8}"/>
              </a:ext>
            </a:extLst>
          </p:cNvPr>
          <p:cNvSpPr txBox="1"/>
          <p:nvPr/>
        </p:nvSpPr>
        <p:spPr>
          <a:xfrm>
            <a:off x="9441417" y="5099450"/>
            <a:ext cx="2486880" cy="707886"/>
          </a:xfrm>
          <a:prstGeom prst="rect">
            <a:avLst/>
          </a:prstGeom>
          <a:noFill/>
        </p:spPr>
        <p:txBody>
          <a:bodyPr wrap="square" rtlCol="0">
            <a:spAutoFit/>
          </a:bodyPr>
          <a:lstStyle/>
          <a:p>
            <a:pPr algn="ctr"/>
            <a:r>
              <a:rPr kumimoji="1" lang="ja-JP" altLang="en-US" sz="2000" dirty="0"/>
              <a:t>投稿が良いと</a:t>
            </a:r>
            <a:endParaRPr kumimoji="1" lang="en-US" altLang="ja-JP" sz="2000" dirty="0"/>
          </a:p>
          <a:p>
            <a:pPr algn="ctr"/>
            <a:r>
              <a:rPr kumimoji="1" lang="ja-JP" altLang="en-US" sz="2000" dirty="0"/>
              <a:t>「</a:t>
            </a:r>
            <a:r>
              <a:rPr kumimoji="1" lang="en-US" altLang="ja-JP" sz="2000" dirty="0"/>
              <a:t>nice buy!!</a:t>
            </a:r>
            <a:r>
              <a:rPr kumimoji="1" lang="ja-JP" altLang="en-US" sz="2000" dirty="0"/>
              <a:t>」がつく</a:t>
            </a:r>
          </a:p>
        </p:txBody>
      </p:sp>
      <p:sp>
        <p:nvSpPr>
          <p:cNvPr id="34" name="矢印: 右 33">
            <a:extLst>
              <a:ext uri="{FF2B5EF4-FFF2-40B4-BE49-F238E27FC236}">
                <a16:creationId xmlns:a16="http://schemas.microsoft.com/office/drawing/2014/main" id="{2B2E7896-5496-4CD1-8840-FB1F31124338}"/>
              </a:ext>
            </a:extLst>
          </p:cNvPr>
          <p:cNvSpPr/>
          <p:nvPr/>
        </p:nvSpPr>
        <p:spPr>
          <a:xfrm>
            <a:off x="1993187" y="4229695"/>
            <a:ext cx="450273" cy="3628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5" name="矢印: 右 34">
            <a:extLst>
              <a:ext uri="{FF2B5EF4-FFF2-40B4-BE49-F238E27FC236}">
                <a16:creationId xmlns:a16="http://schemas.microsoft.com/office/drawing/2014/main" id="{2F35686E-6F10-46AE-BFC2-409E6E4F816C}"/>
              </a:ext>
            </a:extLst>
          </p:cNvPr>
          <p:cNvSpPr/>
          <p:nvPr/>
        </p:nvSpPr>
        <p:spPr>
          <a:xfrm>
            <a:off x="4395702" y="4200667"/>
            <a:ext cx="450273" cy="3628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6" name="矢印: 右 35">
            <a:extLst>
              <a:ext uri="{FF2B5EF4-FFF2-40B4-BE49-F238E27FC236}">
                <a16:creationId xmlns:a16="http://schemas.microsoft.com/office/drawing/2014/main" id="{2B3CF5D0-0410-4203-AAA2-523ED222E917}"/>
              </a:ext>
            </a:extLst>
          </p:cNvPr>
          <p:cNvSpPr/>
          <p:nvPr/>
        </p:nvSpPr>
        <p:spPr>
          <a:xfrm>
            <a:off x="6795262" y="4161585"/>
            <a:ext cx="450273" cy="3628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7" name="矢印: 右 36">
            <a:extLst>
              <a:ext uri="{FF2B5EF4-FFF2-40B4-BE49-F238E27FC236}">
                <a16:creationId xmlns:a16="http://schemas.microsoft.com/office/drawing/2014/main" id="{0D3FC85D-FB10-44AB-9806-F5650E9BD34C}"/>
              </a:ext>
            </a:extLst>
          </p:cNvPr>
          <p:cNvSpPr/>
          <p:nvPr/>
        </p:nvSpPr>
        <p:spPr>
          <a:xfrm>
            <a:off x="9239369" y="4145166"/>
            <a:ext cx="450273" cy="3628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A61239BB-8F90-4A39-A9E3-887C324DE38F}"/>
              </a:ext>
            </a:extLst>
          </p:cNvPr>
          <p:cNvSpPr txBox="1"/>
          <p:nvPr/>
        </p:nvSpPr>
        <p:spPr>
          <a:xfrm>
            <a:off x="499525" y="2650589"/>
            <a:ext cx="1808448" cy="369332"/>
          </a:xfrm>
          <a:prstGeom prst="rect">
            <a:avLst/>
          </a:prstGeom>
          <a:noFill/>
        </p:spPr>
        <p:txBody>
          <a:bodyPr wrap="square" rtlCol="0">
            <a:spAutoFit/>
          </a:bodyPr>
          <a:lstStyle/>
          <a:p>
            <a:r>
              <a:rPr kumimoji="1" lang="ja-JP" altLang="en-US" dirty="0"/>
              <a:t>（一連の流れ）</a:t>
            </a:r>
          </a:p>
        </p:txBody>
      </p:sp>
    </p:spTree>
    <p:extLst>
      <p:ext uri="{BB962C8B-B14F-4D97-AF65-F5344CB8AC3E}">
        <p14:creationId xmlns:p14="http://schemas.microsoft.com/office/powerpoint/2010/main" val="3459810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pic>
        <p:nvPicPr>
          <p:cNvPr id="6" name="グラフィックス 5" descr="男性の集団 枠線">
            <a:extLst>
              <a:ext uri="{FF2B5EF4-FFF2-40B4-BE49-F238E27FC236}">
                <a16:creationId xmlns:a16="http://schemas.microsoft.com/office/drawing/2014/main" id="{D697CFD6-9010-46A0-97EE-1CD9152A7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2457" y="1150358"/>
            <a:ext cx="5467350" cy="5467350"/>
          </a:xfrm>
          <a:prstGeom prst="rect">
            <a:avLst/>
          </a:prstGeom>
        </p:spPr>
      </p:pic>
      <p:grpSp>
        <p:nvGrpSpPr>
          <p:cNvPr id="7" name="グループ化 6">
            <a:extLst>
              <a:ext uri="{FF2B5EF4-FFF2-40B4-BE49-F238E27FC236}">
                <a16:creationId xmlns:a16="http://schemas.microsoft.com/office/drawing/2014/main" id="{901DD71F-2D77-455F-AF14-109C7EFE03AD}"/>
              </a:ext>
            </a:extLst>
          </p:cNvPr>
          <p:cNvGrpSpPr/>
          <p:nvPr/>
        </p:nvGrpSpPr>
        <p:grpSpPr>
          <a:xfrm>
            <a:off x="310044" y="194111"/>
            <a:ext cx="8207231" cy="1348163"/>
            <a:chOff x="0" y="3340087"/>
            <a:chExt cx="9804757" cy="1544400"/>
          </a:xfrm>
          <a:scene3d>
            <a:camera prst="orthographicFront"/>
            <a:lightRig rig="chilly" dir="t"/>
          </a:scene3d>
        </p:grpSpPr>
        <p:sp>
          <p:nvSpPr>
            <p:cNvPr id="8" name="四角形: 角を丸くする 7">
              <a:extLst>
                <a:ext uri="{FF2B5EF4-FFF2-40B4-BE49-F238E27FC236}">
                  <a16:creationId xmlns:a16="http://schemas.microsoft.com/office/drawing/2014/main" id="{C0BFCFDD-2398-4505-870F-E20A513BBF95}"/>
                </a:ext>
              </a:extLst>
            </p:cNvPr>
            <p:cNvSpPr/>
            <p:nvPr/>
          </p:nvSpPr>
          <p:spPr>
            <a:xfrm>
              <a:off x="0" y="3340087"/>
              <a:ext cx="9804757" cy="1544400"/>
            </a:xfrm>
            <a:prstGeom prst="roundRect">
              <a:avLst/>
            </a:prstGeom>
            <a:solidFill>
              <a:schemeClr val="accent2">
                <a:lumMod val="60000"/>
                <a:lumOff val="40000"/>
              </a:schemeClr>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3">
                <a:shade val="50000"/>
                <a:hueOff val="-38484"/>
                <a:satOff val="27493"/>
                <a:lumOff val="20232"/>
                <a:alphaOff val="0"/>
              </a:schemeClr>
            </a:effectRef>
            <a:fontRef idx="minor">
              <a:schemeClr val="lt1"/>
            </a:fontRef>
          </p:style>
        </p:sp>
        <p:sp>
          <p:nvSpPr>
            <p:cNvPr id="9" name="四角形: 角を丸くする 4">
              <a:extLst>
                <a:ext uri="{FF2B5EF4-FFF2-40B4-BE49-F238E27FC236}">
                  <a16:creationId xmlns:a16="http://schemas.microsoft.com/office/drawing/2014/main" id="{33D42811-8D6F-4E47-91DE-86F7E85418B4}"/>
                </a:ext>
              </a:extLst>
            </p:cNvPr>
            <p:cNvSpPr txBox="1"/>
            <p:nvPr/>
          </p:nvSpPr>
          <p:spPr>
            <a:xfrm>
              <a:off x="75391" y="3415478"/>
              <a:ext cx="9653975" cy="139361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kumimoji="1" lang="ja-JP" altLang="en-US" sz="2800" kern="1200" dirty="0">
                  <a:ln>
                    <a:solidFill>
                      <a:schemeClr val="accent2"/>
                    </a:solidFill>
                  </a:ln>
                </a:rPr>
                <a:t>「</a:t>
              </a:r>
              <a:r>
                <a:rPr kumimoji="1" lang="en-US" altLang="ja-JP" sz="2800" kern="1200" dirty="0">
                  <a:ln>
                    <a:solidFill>
                      <a:schemeClr val="accent2"/>
                    </a:solidFill>
                  </a:ln>
                </a:rPr>
                <a:t>nice buy!!</a:t>
              </a:r>
              <a:r>
                <a:rPr kumimoji="1" lang="ja-JP" altLang="en-US" sz="2800" kern="1200" dirty="0">
                  <a:ln>
                    <a:solidFill>
                      <a:schemeClr val="accent2"/>
                    </a:solidFill>
                  </a:ln>
                </a:rPr>
                <a:t>」で満たされる承認欲求！</a:t>
              </a:r>
              <a:endParaRPr kumimoji="1" lang="en-US" altLang="ja-JP" sz="2800" kern="1200" dirty="0">
                <a:ln>
                  <a:solidFill>
                    <a:schemeClr val="accent2"/>
                  </a:solidFill>
                </a:ln>
              </a:endParaRPr>
            </a:p>
            <a:p>
              <a:pPr marL="0" lvl="0" indent="0" algn="ctr" defTabSz="1244600">
                <a:lnSpc>
                  <a:spcPct val="90000"/>
                </a:lnSpc>
                <a:spcBef>
                  <a:spcPct val="0"/>
                </a:spcBef>
                <a:spcAft>
                  <a:spcPct val="35000"/>
                </a:spcAft>
                <a:buNone/>
              </a:pPr>
              <a:r>
                <a:rPr kumimoji="1" lang="ja-JP" altLang="en-US" sz="4000" kern="1200" dirty="0">
                  <a:ln>
                    <a:solidFill>
                      <a:schemeClr val="accent2"/>
                    </a:solidFill>
                  </a:ln>
                </a:rPr>
                <a:t>他ユーザとの目標達成共有機能</a:t>
              </a:r>
            </a:p>
          </p:txBody>
        </p:sp>
      </p:grpSp>
      <p:sp>
        <p:nvSpPr>
          <p:cNvPr id="10" name="テキスト ボックス 9">
            <a:extLst>
              <a:ext uri="{FF2B5EF4-FFF2-40B4-BE49-F238E27FC236}">
                <a16:creationId xmlns:a16="http://schemas.microsoft.com/office/drawing/2014/main" id="{2BAB5022-5A42-4075-A0A9-302DB6ECA46D}"/>
              </a:ext>
            </a:extLst>
          </p:cNvPr>
          <p:cNvSpPr txBox="1"/>
          <p:nvPr/>
        </p:nvSpPr>
        <p:spPr>
          <a:xfrm>
            <a:off x="3542500" y="1974467"/>
            <a:ext cx="4645094" cy="461665"/>
          </a:xfrm>
          <a:prstGeom prst="rect">
            <a:avLst/>
          </a:prstGeom>
          <a:noFill/>
        </p:spPr>
        <p:txBody>
          <a:bodyPr wrap="square" rtlCol="0">
            <a:spAutoFit/>
          </a:bodyPr>
          <a:lstStyle/>
          <a:p>
            <a:pPr algn="ctr"/>
            <a:r>
              <a:rPr kumimoji="1" lang="en-US" altLang="ja-JP" sz="2400" dirty="0" err="1"/>
              <a:t>Buytter</a:t>
            </a:r>
            <a:r>
              <a:rPr kumimoji="1" lang="ja-JP" altLang="en-US" sz="2400" dirty="0"/>
              <a:t>の動画をご覧ください！</a:t>
            </a:r>
            <a:endParaRPr kumimoji="1" lang="en-US" altLang="ja-JP" dirty="0"/>
          </a:p>
        </p:txBody>
      </p:sp>
      <p:pic>
        <p:nvPicPr>
          <p:cNvPr id="11" name="グラフィックス 10" descr="メディアを使用したプレゼンテーション 単色塗りつぶし">
            <a:extLst>
              <a:ext uri="{FF2B5EF4-FFF2-40B4-BE49-F238E27FC236}">
                <a16:creationId xmlns:a16="http://schemas.microsoft.com/office/drawing/2014/main" id="{77160A81-1125-48A5-AFD5-A38A4AC93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7197" y="2436132"/>
            <a:ext cx="3695700" cy="3695700"/>
          </a:xfrm>
          <a:prstGeom prst="rect">
            <a:avLst/>
          </a:prstGeom>
        </p:spPr>
      </p:pic>
    </p:spTree>
    <p:extLst>
      <p:ext uri="{BB962C8B-B14F-4D97-AF65-F5344CB8AC3E}">
        <p14:creationId xmlns:p14="http://schemas.microsoft.com/office/powerpoint/2010/main" val="3135308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alpha val="3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018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297088"/>
            <a:ext cx="10058400" cy="565265"/>
          </a:xfrm>
        </p:spPr>
        <p:txBody>
          <a:bodyPr rtlCol="0">
            <a:normAutofit/>
          </a:bodyPr>
          <a:lstStyle/>
          <a:p>
            <a:pPr rtl="0"/>
            <a:r>
              <a:rPr lang="ja-JP" altLang="en-US" dirty="0"/>
              <a:t>なぜ「かけいぼっち」を作ろうとしたのか？</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2396719" y="1939405"/>
            <a:ext cx="6704012" cy="3601719"/>
          </a:xfrm>
        </p:spPr>
        <p:txBody>
          <a:bodyPr vert="horz" lIns="91440" tIns="45720" rIns="91440" bIns="45720" rtlCol="0" anchor="t">
            <a:normAutofit/>
          </a:bodyPr>
          <a:lstStyle/>
          <a:p>
            <a:pPr algn="l" rtl="0">
              <a:lnSpc>
                <a:spcPct val="100000"/>
              </a:lnSpc>
            </a:pPr>
            <a:endParaRPr lang="en-US" altLang="ja-JP" sz="800" dirty="0"/>
          </a:p>
          <a:p>
            <a:pPr rtl="0">
              <a:lnSpc>
                <a:spcPct val="100000"/>
              </a:lnSpc>
            </a:pPr>
            <a:r>
              <a:rPr lang="ja-JP" altLang="en-US" sz="2000" u="sng" dirty="0"/>
              <a:t>カレンダー</a:t>
            </a:r>
            <a:r>
              <a:rPr lang="ja-JP" altLang="en-US" sz="2000" dirty="0"/>
              <a:t>を使うアプリであれば使用頻度高い</a:t>
            </a:r>
            <a:endParaRPr lang="en-US" altLang="ja-JP" sz="2000" dirty="0"/>
          </a:p>
          <a:p>
            <a:pPr rtl="0">
              <a:lnSpc>
                <a:spcPct val="100000"/>
              </a:lnSpc>
            </a:pPr>
            <a:endParaRPr lang="en-US" altLang="ja-JP" sz="800" dirty="0"/>
          </a:p>
          <a:p>
            <a:pPr rtl="0">
              <a:lnSpc>
                <a:spcPct val="100000"/>
              </a:lnSpc>
            </a:pPr>
            <a:endParaRPr lang="en-US" altLang="ja-JP" sz="800" dirty="0"/>
          </a:p>
          <a:p>
            <a:pPr rtl="0">
              <a:lnSpc>
                <a:spcPct val="100000"/>
              </a:lnSpc>
            </a:pPr>
            <a:r>
              <a:rPr lang="ja-JP" altLang="en-US" sz="2000" dirty="0"/>
              <a:t>新社会人になり、給料が増えると同時に</a:t>
            </a:r>
            <a:endParaRPr lang="en-US" altLang="ja-JP" sz="2000" dirty="0"/>
          </a:p>
          <a:p>
            <a:pPr rtl="0">
              <a:lnSpc>
                <a:spcPct val="100000"/>
              </a:lnSpc>
            </a:pPr>
            <a:r>
              <a:rPr lang="ja-JP" altLang="en-US" sz="2000" u="sng" dirty="0"/>
              <a:t>お金の管理</a:t>
            </a:r>
            <a:r>
              <a:rPr lang="ja-JP" altLang="en-US" sz="2000" dirty="0"/>
              <a:t>の大切さに気付いた</a:t>
            </a:r>
            <a:endParaRPr lang="en-US" altLang="ja-JP" sz="2000" dirty="0"/>
          </a:p>
          <a:p>
            <a:pPr algn="l" rtl="0"/>
            <a:endParaRPr lang="en-US" altLang="ja-JP" sz="1800" dirty="0"/>
          </a:p>
        </p:txBody>
      </p:sp>
      <p:pic>
        <p:nvPicPr>
          <p:cNvPr id="5" name="グラフィックス 4" descr="思案中の吹き出し 枠線">
            <a:extLst>
              <a:ext uri="{FF2B5EF4-FFF2-40B4-BE49-F238E27FC236}">
                <a16:creationId xmlns:a16="http://schemas.microsoft.com/office/drawing/2014/main" id="{15337C5A-8E63-4E40-8062-28269F48B4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9369" y="1596209"/>
            <a:ext cx="3241040" cy="3241040"/>
          </a:xfrm>
          <a:prstGeom prst="rect">
            <a:avLst/>
          </a:prstGeom>
        </p:spPr>
      </p:pic>
      <p:sp>
        <p:nvSpPr>
          <p:cNvPr id="4" name="矢印: 下 3">
            <a:extLst>
              <a:ext uri="{FF2B5EF4-FFF2-40B4-BE49-F238E27FC236}">
                <a16:creationId xmlns:a16="http://schemas.microsoft.com/office/drawing/2014/main" id="{04801351-F38D-465D-B5C1-703D08DAE7B2}"/>
              </a:ext>
            </a:extLst>
          </p:cNvPr>
          <p:cNvSpPr/>
          <p:nvPr/>
        </p:nvSpPr>
        <p:spPr>
          <a:xfrm>
            <a:off x="4516666" y="4137388"/>
            <a:ext cx="2257425" cy="565265"/>
          </a:xfrm>
          <a:prstGeom prst="downArrow">
            <a:avLst>
              <a:gd name="adj1" fmla="val 41899"/>
              <a:gd name="adj2" fmla="val 6258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7375F75-1620-4E01-B608-B52B63654EEE}"/>
              </a:ext>
            </a:extLst>
          </p:cNvPr>
          <p:cNvSpPr txBox="1"/>
          <p:nvPr/>
        </p:nvSpPr>
        <p:spPr>
          <a:xfrm>
            <a:off x="2781495" y="4971845"/>
            <a:ext cx="7215255" cy="646331"/>
          </a:xfrm>
          <a:prstGeom prst="rect">
            <a:avLst/>
          </a:prstGeom>
          <a:noFill/>
        </p:spPr>
        <p:txBody>
          <a:bodyPr wrap="square" rtlCol="0">
            <a:spAutoFit/>
          </a:bodyPr>
          <a:lstStyle/>
          <a:p>
            <a:pPr algn="ctr"/>
            <a:r>
              <a:rPr kumimoji="1" lang="ja-JP" altLang="en-US" sz="3600" b="1" dirty="0">
                <a:solidFill>
                  <a:srgbClr val="4D748C"/>
                </a:solidFill>
                <a:latin typeface="Meiryo UI" panose="020B0604030504040204" pitchFamily="50" charset="-128"/>
                <a:ea typeface="Meiryo UI" panose="020B0604030504040204" pitchFamily="50" charset="-128"/>
              </a:rPr>
              <a:t>家計簿アプリしか勝たん！！！！！</a:t>
            </a:r>
          </a:p>
        </p:txBody>
      </p:sp>
      <p:pic>
        <p:nvPicPr>
          <p:cNvPr id="14" name="グラフィックス 13" descr="追加 単色塗りつぶし">
            <a:extLst>
              <a:ext uri="{FF2B5EF4-FFF2-40B4-BE49-F238E27FC236}">
                <a16:creationId xmlns:a16="http://schemas.microsoft.com/office/drawing/2014/main" id="{87BADBF1-DD52-4B56-B665-815BE16BDB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6791" y="2645123"/>
            <a:ext cx="342900" cy="342900"/>
          </a:xfrm>
          <a:prstGeom prst="rect">
            <a:avLst/>
          </a:prstGeom>
        </p:spPr>
      </p:pic>
    </p:spTree>
    <p:extLst>
      <p:ext uri="{BB962C8B-B14F-4D97-AF65-F5344CB8AC3E}">
        <p14:creationId xmlns:p14="http://schemas.microsoft.com/office/powerpoint/2010/main" val="407850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 calcmode="lin" valueType="num">
                                      <p:cBhvr>
                                        <p:cTn id="15" dur="1000" fill="hold"/>
                                        <p:tgtEl>
                                          <p:spTgt spid="10"/>
                                        </p:tgtEl>
                                        <p:attrNameLst>
                                          <p:attrName>style.rotation</p:attrName>
                                        </p:attrNameLst>
                                      </p:cBhvr>
                                      <p:tavLst>
                                        <p:tav tm="0">
                                          <p:val>
                                            <p:fltVal val="90"/>
                                          </p:val>
                                        </p:tav>
                                        <p:tav tm="100000">
                                          <p:val>
                                            <p:fltVal val="0"/>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91CFAB-A735-4A31-A51D-42FE1F5E94E0}"/>
              </a:ext>
            </a:extLst>
          </p:cNvPr>
          <p:cNvSpPr>
            <a:spLocks noGrp="1"/>
          </p:cNvSpPr>
          <p:nvPr>
            <p:ph type="title"/>
          </p:nvPr>
        </p:nvSpPr>
        <p:spPr>
          <a:xfrm>
            <a:off x="1066800" y="1109763"/>
            <a:ext cx="10058400" cy="565265"/>
          </a:xfrm>
        </p:spPr>
        <p:txBody>
          <a:bodyPr rtlCol="0">
            <a:normAutofit fontScale="90000"/>
          </a:bodyPr>
          <a:lstStyle/>
          <a:p>
            <a:pPr rtl="0">
              <a:spcBef>
                <a:spcPts val="0"/>
              </a:spcBef>
              <a:spcAft>
                <a:spcPts val="0"/>
              </a:spcAft>
            </a:pPr>
            <a:br>
              <a:rPr lang="ja-JP" altLang="en-US" b="0" dirty="0">
                <a:effectLst/>
              </a:rPr>
            </a:br>
            <a:r>
              <a:rPr lang="en-US" altLang="ja-JP" sz="3600" b="1" i="0" dirty="0">
                <a:solidFill>
                  <a:srgbClr val="000000"/>
                </a:solidFill>
                <a:effectLst/>
                <a:latin typeface="Arial" panose="020B0604020202020204" pitchFamily="34" charset="0"/>
              </a:rPr>
              <a:t>2023</a:t>
            </a:r>
            <a:r>
              <a:rPr lang="ja-JP" altLang="en-US" sz="3600" b="1" i="0" dirty="0">
                <a:solidFill>
                  <a:srgbClr val="000000"/>
                </a:solidFill>
                <a:effectLst/>
                <a:latin typeface="Arial" panose="020B0604020202020204" pitchFamily="34" charset="0"/>
              </a:rPr>
              <a:t>年冬　大型アップデート予定</a:t>
            </a:r>
            <a:br>
              <a:rPr lang="ja-JP" altLang="en-US" dirty="0"/>
            </a:br>
            <a:endParaRPr lang="ja-JP" altLang="en-US" dirty="0"/>
          </a:p>
        </p:txBody>
      </p:sp>
      <p:sp>
        <p:nvSpPr>
          <p:cNvPr id="40" name="コンテンツ プレースホルダー 28">
            <a:extLst>
              <a:ext uri="{FF2B5EF4-FFF2-40B4-BE49-F238E27FC236}">
                <a16:creationId xmlns:a16="http://schemas.microsoft.com/office/drawing/2014/main" id="{DA2C1685-839D-BB46-B1E8-A38664748DCC}"/>
              </a:ext>
            </a:extLst>
          </p:cNvPr>
          <p:cNvSpPr>
            <a:spLocks noGrp="1"/>
          </p:cNvSpPr>
          <p:nvPr>
            <p:ph idx="16"/>
          </p:nvPr>
        </p:nvSpPr>
        <p:spPr>
          <a:xfrm>
            <a:off x="2109627" y="2190964"/>
            <a:ext cx="7972745" cy="3441842"/>
          </a:xfrm>
        </p:spPr>
        <p:txBody>
          <a:bodyPr rtlCol="0"/>
          <a:lstStyle/>
          <a:p>
            <a:pPr marL="285750" indent="-285750" rtl="0">
              <a:lnSpc>
                <a:spcPct val="100000"/>
              </a:lnSpc>
              <a:buFont typeface="Arial" panose="020B0604020202020204" pitchFamily="34" charset="0"/>
              <a:buChar char="•"/>
            </a:pPr>
            <a:r>
              <a:rPr lang="ja-JP" altLang="en-US" sz="3200" dirty="0"/>
              <a:t>ポイント付与条件の改定</a:t>
            </a:r>
            <a:endParaRPr lang="en-US" altLang="ja-JP" sz="3200" dirty="0"/>
          </a:p>
          <a:p>
            <a:pPr marL="285750" indent="-285750">
              <a:lnSpc>
                <a:spcPct val="100000"/>
              </a:lnSpc>
              <a:buFont typeface="Arial" panose="020B0604020202020204" pitchFamily="34" charset="0"/>
              <a:buChar char="•"/>
            </a:pPr>
            <a:r>
              <a:rPr lang="ja-JP" altLang="en-US" sz="3200" dirty="0"/>
              <a:t>使える金額の自動計算機能追加</a:t>
            </a:r>
            <a:endParaRPr lang="en-US" altLang="ja-JP" sz="3200" dirty="0"/>
          </a:p>
          <a:p>
            <a:pPr marL="285750" indent="-285750">
              <a:lnSpc>
                <a:spcPct val="100000"/>
              </a:lnSpc>
              <a:buFont typeface="Arial" panose="020B0604020202020204" pitchFamily="34" charset="0"/>
              <a:buChar char="•"/>
            </a:pPr>
            <a:r>
              <a:rPr lang="ja-JP" altLang="en-US" sz="3200" dirty="0"/>
              <a:t>装飾品をキャラクターが実装できる機能追加</a:t>
            </a:r>
            <a:endParaRPr lang="en-US" altLang="ja-JP" sz="3200" dirty="0"/>
          </a:p>
          <a:p>
            <a:pPr marL="285750" indent="-285750">
              <a:lnSpc>
                <a:spcPct val="100000"/>
              </a:lnSpc>
              <a:buFont typeface="Arial" panose="020B0604020202020204" pitchFamily="34" charset="0"/>
              <a:buChar char="•"/>
            </a:pPr>
            <a:r>
              <a:rPr lang="ja-JP" altLang="en-US" sz="3200" dirty="0"/>
              <a:t>進化の条件の更新</a:t>
            </a:r>
            <a:endParaRPr lang="en-US" altLang="ja-JP" sz="3200" dirty="0"/>
          </a:p>
          <a:p>
            <a:pPr marL="285750" indent="-285750">
              <a:lnSpc>
                <a:spcPct val="100000"/>
              </a:lnSpc>
              <a:buFont typeface="Arial" panose="020B0604020202020204" pitchFamily="34" charset="0"/>
              <a:buChar char="•"/>
            </a:pPr>
            <a:r>
              <a:rPr lang="ja-JP" altLang="en-US" sz="3200" dirty="0"/>
              <a:t>病気進行の条件の更新</a:t>
            </a:r>
          </a:p>
          <a:p>
            <a:pPr marL="285750" indent="-285750">
              <a:buFont typeface="Arial" panose="020B0604020202020204" pitchFamily="34" charset="0"/>
              <a:buChar char="•"/>
            </a:pPr>
            <a:endParaRPr lang="ja-JP" altLang="en-US" sz="4400" dirty="0"/>
          </a:p>
          <a:p>
            <a:pPr marL="285750" indent="-285750">
              <a:buFont typeface="Arial" panose="020B0604020202020204" pitchFamily="34" charset="0"/>
              <a:buChar char="•"/>
            </a:pPr>
            <a:endParaRPr lang="ja-JP" altLang="en-US" sz="4400" dirty="0"/>
          </a:p>
          <a:p>
            <a:pPr marL="285750" indent="-285750" rtl="0">
              <a:buFont typeface="Arial" panose="020B0604020202020204" pitchFamily="34" charset="0"/>
              <a:buChar char="•"/>
            </a:pPr>
            <a:endParaRPr lang="en-US" altLang="ja-JP" sz="4400" dirty="0"/>
          </a:p>
          <a:p>
            <a:pPr marL="285750" indent="-285750" rtl="0">
              <a:buFont typeface="Arial" panose="020B0604020202020204" pitchFamily="34" charset="0"/>
              <a:buChar char="•"/>
            </a:pPr>
            <a:endParaRPr lang="ja-JP" altLang="en-US" sz="4400" dirty="0"/>
          </a:p>
        </p:txBody>
      </p:sp>
    </p:spTree>
    <p:extLst>
      <p:ext uri="{BB962C8B-B14F-4D97-AF65-F5344CB8AC3E}">
        <p14:creationId xmlns:p14="http://schemas.microsoft.com/office/powerpoint/2010/main" val="2208624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552440" cy="640080"/>
          </a:xfrm>
        </p:spPr>
        <p:txBody>
          <a:bodyPr rtlCol="0">
            <a:noAutofit/>
          </a:bodyPr>
          <a:lstStyle/>
          <a:p>
            <a:pPr rtl="0"/>
            <a:r>
              <a:rPr lang="ja-JP" altLang="en-US" dirty="0"/>
              <a:t>苦労した点とその克服方法</a:t>
            </a:r>
          </a:p>
        </p:txBody>
      </p:sp>
      <p:sp>
        <p:nvSpPr>
          <p:cNvPr id="6" name="コンテンツ プレースホルダー 5">
            <a:extLst>
              <a:ext uri="{FF2B5EF4-FFF2-40B4-BE49-F238E27FC236}">
                <a16:creationId xmlns:a16="http://schemas.microsoft.com/office/drawing/2014/main" id="{5A6B31B0-7B84-475D-961F-09C0191F91A2}"/>
              </a:ext>
            </a:extLst>
          </p:cNvPr>
          <p:cNvSpPr>
            <a:spLocks noGrp="1"/>
          </p:cNvSpPr>
          <p:nvPr>
            <p:ph sz="half" idx="2"/>
          </p:nvPr>
        </p:nvSpPr>
        <p:spPr>
          <a:xfrm>
            <a:off x="1428750" y="2295525"/>
            <a:ext cx="9467850" cy="3467099"/>
          </a:xfrm>
        </p:spPr>
        <p:txBody>
          <a:bodyPr vert="horz" lIns="91440" tIns="45720" rIns="91440" bIns="45720" rtlCol="0" anchor="t">
            <a:normAutofit/>
          </a:bodyPr>
          <a:lstStyle/>
          <a:p>
            <a:pPr marL="285750" indent="-285750" rtl="0">
              <a:buFont typeface="Arial" panose="020B0604020202020204" pitchFamily="34" charset="0"/>
              <a:buChar char="•"/>
            </a:pPr>
            <a:r>
              <a:rPr lang="en-US" altLang="ja-JP" b="1" noProof="1"/>
              <a:t>GitHub</a:t>
            </a:r>
            <a:r>
              <a:rPr lang="ja-JP" altLang="en-US" b="1" noProof="1"/>
              <a:t>の衝突によるデータ消失</a:t>
            </a:r>
            <a:endParaRPr lang="en-US" altLang="ja-JP" b="1" noProof="1"/>
          </a:p>
          <a:p>
            <a:r>
              <a:rPr lang="ja-JP" altLang="en-US" noProof="1"/>
              <a:t>⇒ </a:t>
            </a:r>
            <a:r>
              <a:rPr lang="en-US" altLang="ja-JP" noProof="1"/>
              <a:t>Slack</a:t>
            </a:r>
            <a:r>
              <a:rPr lang="ja-JP" altLang="en-US" noProof="1"/>
              <a:t>と</a:t>
            </a:r>
            <a:r>
              <a:rPr lang="en-US" altLang="ja-JP" noProof="1"/>
              <a:t>zoom</a:t>
            </a:r>
            <a:r>
              <a:rPr lang="ja-JP" altLang="en-US" noProof="1"/>
              <a:t>で自分が触っているファイルを逐一報告する</a:t>
            </a:r>
            <a:endParaRPr lang="en-US" altLang="ja-JP" noProof="1"/>
          </a:p>
          <a:p>
            <a:pPr marL="285750" indent="-285750">
              <a:buFont typeface="Arial" panose="020B0604020202020204" pitchFamily="34" charset="0"/>
              <a:buChar char="•"/>
            </a:pPr>
            <a:r>
              <a:rPr lang="ja-JP" altLang="en-US" b="1" dirty="0"/>
              <a:t>誰が見てもわかりやすい要件定義書を作るのが難しかった</a:t>
            </a:r>
            <a:endParaRPr lang="en-US" altLang="ja-JP" b="1" dirty="0"/>
          </a:p>
          <a:p>
            <a:r>
              <a:rPr lang="ja-JP" altLang="en-US" noProof="1"/>
              <a:t>⇒みんなで考えよう</a:t>
            </a:r>
            <a:endParaRPr lang="en-US" altLang="ja-JP" noProof="1"/>
          </a:p>
          <a:p>
            <a:pPr marL="285750" indent="-285750">
              <a:spcAft>
                <a:spcPts val="0"/>
              </a:spcAft>
              <a:buFont typeface="Arial" panose="020B0604020202020204" pitchFamily="34" charset="0"/>
              <a:buChar char="•"/>
            </a:pPr>
            <a:r>
              <a:rPr lang="ja-JP" altLang="en-US" b="1" dirty="0"/>
              <a:t>機能を追加することが難しいと判断し、断念した機能があった</a:t>
            </a:r>
            <a:endParaRPr lang="en-US" altLang="ja-JP" b="1" dirty="0"/>
          </a:p>
          <a:p>
            <a:pPr>
              <a:spcAft>
                <a:spcPts val="0"/>
              </a:spcAft>
            </a:pPr>
            <a:r>
              <a:rPr lang="ja-JP" altLang="en-US" dirty="0"/>
              <a:t>⇒</a:t>
            </a:r>
            <a:r>
              <a:rPr lang="ja-JP" altLang="en-US" noProof="1"/>
              <a:t>みんなで考えよう</a:t>
            </a:r>
            <a:endParaRPr lang="en-US" altLang="ja-JP" dirty="0"/>
          </a:p>
          <a:p>
            <a:pPr marL="285750" indent="-285750">
              <a:spcAft>
                <a:spcPts val="0"/>
              </a:spcAft>
              <a:buFont typeface="Arial" panose="020B0604020202020204" pitchFamily="34" charset="0"/>
              <a:buChar char="•"/>
            </a:pPr>
            <a:r>
              <a:rPr lang="en-US" altLang="ja-JP" b="1" dirty="0"/>
              <a:t>DB</a:t>
            </a:r>
            <a:r>
              <a:rPr lang="ja-JP" altLang="en-US" b="1" dirty="0"/>
              <a:t>の物理名の作成において、わかりやすい名前にすることが難しかった</a:t>
            </a:r>
            <a:endParaRPr lang="en-US" altLang="ja-JP" b="1" dirty="0"/>
          </a:p>
          <a:p>
            <a:pPr>
              <a:spcAft>
                <a:spcPts val="0"/>
              </a:spcAft>
            </a:pPr>
            <a:r>
              <a:rPr lang="ja-JP" altLang="en-US" dirty="0"/>
              <a:t>⇒</a:t>
            </a:r>
            <a:r>
              <a:rPr lang="ja-JP" altLang="en-US" noProof="1"/>
              <a:t>みんなで考えよう</a:t>
            </a:r>
            <a:endParaRPr lang="ja-JP" altLang="en-US" dirty="0"/>
          </a:p>
          <a:p>
            <a:endParaRPr lang="en-US" altLang="ja-JP" noProof="1"/>
          </a:p>
          <a:p>
            <a:pPr marL="285750" indent="-285750">
              <a:buFont typeface="Arial" panose="020B0604020202020204" pitchFamily="34" charset="0"/>
              <a:buChar char="•"/>
            </a:pPr>
            <a:endParaRPr lang="en-US" altLang="ja-JP" noProof="1"/>
          </a:p>
          <a:p>
            <a:pPr rtl="0"/>
            <a:endParaRPr lang="en-US" altLang="ja-JP" noProof="1"/>
          </a:p>
        </p:txBody>
      </p:sp>
      <p:sp>
        <p:nvSpPr>
          <p:cNvPr id="14" name="四角形: 角を丸くする 13">
            <a:extLst>
              <a:ext uri="{FF2B5EF4-FFF2-40B4-BE49-F238E27FC236}">
                <a16:creationId xmlns:a16="http://schemas.microsoft.com/office/drawing/2014/main" id="{26041ADC-8F17-4696-9111-628314C484D0}"/>
              </a:ext>
            </a:extLst>
          </p:cNvPr>
          <p:cNvSpPr/>
          <p:nvPr/>
        </p:nvSpPr>
        <p:spPr>
          <a:xfrm>
            <a:off x="7152640" y="1590675"/>
            <a:ext cx="3439160" cy="2247900"/>
          </a:xfrm>
          <a:prstGeom prst="roundRect">
            <a:avLst/>
          </a:prstGeom>
          <a:solidFill>
            <a:srgbClr val="4D7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800" dirty="0"/>
              <a:t>途中</a:t>
            </a:r>
          </a:p>
        </p:txBody>
      </p:sp>
    </p:spTree>
    <p:extLst>
      <p:ext uri="{BB962C8B-B14F-4D97-AF65-F5344CB8AC3E}">
        <p14:creationId xmlns:p14="http://schemas.microsoft.com/office/powerpoint/2010/main" val="415169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5201E-0D0B-4879-A91C-D4ED47D7B6E2}"/>
              </a:ext>
            </a:extLst>
          </p:cNvPr>
          <p:cNvSpPr>
            <a:spLocks noGrp="1"/>
          </p:cNvSpPr>
          <p:nvPr>
            <p:ph type="title"/>
          </p:nvPr>
        </p:nvSpPr>
        <p:spPr>
          <a:xfrm>
            <a:off x="1271016" y="1929383"/>
            <a:ext cx="6501384" cy="640080"/>
          </a:xfrm>
        </p:spPr>
        <p:txBody>
          <a:bodyPr rtlCol="0">
            <a:normAutofit/>
          </a:bodyPr>
          <a:lstStyle/>
          <a:p>
            <a:pPr rtl="0"/>
            <a:r>
              <a:rPr lang="ja-JP" altLang="en-US" dirty="0"/>
              <a:t>開発演習で学んだこと（チーム）</a:t>
            </a:r>
          </a:p>
        </p:txBody>
      </p:sp>
      <p:sp>
        <p:nvSpPr>
          <p:cNvPr id="10" name="テキスト ボックス 9">
            <a:extLst>
              <a:ext uri="{FF2B5EF4-FFF2-40B4-BE49-F238E27FC236}">
                <a16:creationId xmlns:a16="http://schemas.microsoft.com/office/drawing/2014/main" id="{D6B84FB9-BF03-435A-82EA-2C0C3009381F}"/>
              </a:ext>
            </a:extLst>
          </p:cNvPr>
          <p:cNvSpPr txBox="1"/>
          <p:nvPr/>
        </p:nvSpPr>
        <p:spPr>
          <a:xfrm>
            <a:off x="1442466" y="2877919"/>
            <a:ext cx="9387459" cy="1477328"/>
          </a:xfrm>
          <a:prstGeom prst="rect">
            <a:avLst/>
          </a:prstGeom>
          <a:noFill/>
        </p:spPr>
        <p:txBody>
          <a:bodyPr wrap="square" rtlCol="0">
            <a:spAutoFit/>
          </a:bodyPr>
          <a:lstStyle/>
          <a:p>
            <a:r>
              <a:rPr lang="ja-JP" altLang="en-US" dirty="0"/>
              <a:t>結果、何を学んでどうなった のか」</a:t>
            </a:r>
            <a:endParaRPr lang="en-US" altLang="ja-JP" dirty="0"/>
          </a:p>
          <a:p>
            <a:r>
              <a:rPr kumimoji="1" lang="ja-JP" altLang="en-US" dirty="0"/>
              <a:t>→何を学び、どう成長して、どんな失敗があったのか。 </a:t>
            </a:r>
          </a:p>
          <a:p>
            <a:r>
              <a:rPr kumimoji="1" lang="ja-JP" altLang="en-US" dirty="0"/>
              <a:t>→今後にどう活かせるのか、具体的に。 </a:t>
            </a:r>
          </a:p>
          <a:p>
            <a:r>
              <a:rPr kumimoji="1" lang="ja-JP" altLang="en-US" dirty="0"/>
              <a:t>→ここは反省点なども踏まえて、今後に繋がるなら失敗談でもいい。 </a:t>
            </a:r>
          </a:p>
          <a:p>
            <a:r>
              <a:rPr kumimoji="1" lang="ja-JP" altLang="en-US" dirty="0"/>
              <a:t>→失敗したのは悪くない。失敗したと気づけていないのは問題。 </a:t>
            </a:r>
          </a:p>
        </p:txBody>
      </p:sp>
      <p:sp>
        <p:nvSpPr>
          <p:cNvPr id="19" name="四角形: 角を丸くする 18">
            <a:extLst>
              <a:ext uri="{FF2B5EF4-FFF2-40B4-BE49-F238E27FC236}">
                <a16:creationId xmlns:a16="http://schemas.microsoft.com/office/drawing/2014/main" id="{CD4897C6-B7BB-46FC-AC59-729C12AE530B}"/>
              </a:ext>
            </a:extLst>
          </p:cNvPr>
          <p:cNvSpPr/>
          <p:nvPr/>
        </p:nvSpPr>
        <p:spPr>
          <a:xfrm>
            <a:off x="7152640" y="1590675"/>
            <a:ext cx="3439160" cy="2247900"/>
          </a:xfrm>
          <a:prstGeom prst="roundRect">
            <a:avLst/>
          </a:prstGeom>
          <a:solidFill>
            <a:srgbClr val="4D7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noProof="1"/>
              <a:t>みんなで考えよう</a:t>
            </a:r>
            <a:endParaRPr kumimoji="1" lang="ja-JP" altLang="en-US" sz="4800" dirty="0"/>
          </a:p>
        </p:txBody>
      </p:sp>
    </p:spTree>
    <p:extLst>
      <p:ext uri="{BB962C8B-B14F-4D97-AF65-F5344CB8AC3E}">
        <p14:creationId xmlns:p14="http://schemas.microsoft.com/office/powerpoint/2010/main" val="286331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5201E-0D0B-4879-A91C-D4ED47D7B6E2}"/>
              </a:ext>
            </a:extLst>
          </p:cNvPr>
          <p:cNvSpPr>
            <a:spLocks noGrp="1"/>
          </p:cNvSpPr>
          <p:nvPr>
            <p:ph type="title"/>
          </p:nvPr>
        </p:nvSpPr>
        <p:spPr>
          <a:xfrm>
            <a:off x="1271015" y="1929383"/>
            <a:ext cx="6177535" cy="640080"/>
          </a:xfrm>
        </p:spPr>
        <p:txBody>
          <a:bodyPr rtlCol="0">
            <a:noAutofit/>
          </a:bodyPr>
          <a:lstStyle/>
          <a:p>
            <a:pPr rtl="0"/>
            <a:r>
              <a:rPr lang="ja-JP" altLang="en-US" dirty="0"/>
              <a:t>開発演習で学んだこと（個人）</a:t>
            </a:r>
          </a:p>
        </p:txBody>
      </p:sp>
      <p:sp>
        <p:nvSpPr>
          <p:cNvPr id="19" name="四角形: 角を丸くする 18">
            <a:extLst>
              <a:ext uri="{FF2B5EF4-FFF2-40B4-BE49-F238E27FC236}">
                <a16:creationId xmlns:a16="http://schemas.microsoft.com/office/drawing/2014/main" id="{CD4897C6-B7BB-46FC-AC59-729C12AE530B}"/>
              </a:ext>
            </a:extLst>
          </p:cNvPr>
          <p:cNvSpPr/>
          <p:nvPr/>
        </p:nvSpPr>
        <p:spPr>
          <a:xfrm>
            <a:off x="7636219" y="321563"/>
            <a:ext cx="3439160" cy="2247900"/>
          </a:xfrm>
          <a:prstGeom prst="roundRect">
            <a:avLst/>
          </a:prstGeom>
          <a:solidFill>
            <a:srgbClr val="4D7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noProof="1"/>
              <a:t>個人で考えよう</a:t>
            </a:r>
            <a:endParaRPr kumimoji="1" lang="ja-JP" altLang="en-US" sz="4800" dirty="0"/>
          </a:p>
        </p:txBody>
      </p:sp>
      <p:sp>
        <p:nvSpPr>
          <p:cNvPr id="15" name="楕円 14">
            <a:extLst>
              <a:ext uri="{FF2B5EF4-FFF2-40B4-BE49-F238E27FC236}">
                <a16:creationId xmlns:a16="http://schemas.microsoft.com/office/drawing/2014/main" id="{8A9AD7F6-2D59-4728-802D-AEC07CADF272}"/>
              </a:ext>
            </a:extLst>
          </p:cNvPr>
          <p:cNvSpPr/>
          <p:nvPr/>
        </p:nvSpPr>
        <p:spPr>
          <a:xfrm>
            <a:off x="1271015" y="2629688"/>
            <a:ext cx="3035900" cy="1468165"/>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1FA4D308-BFC7-4F1A-92BC-8C95E686C551}"/>
              </a:ext>
            </a:extLst>
          </p:cNvPr>
          <p:cNvSpPr/>
          <p:nvPr/>
        </p:nvSpPr>
        <p:spPr>
          <a:xfrm>
            <a:off x="7929623" y="2652468"/>
            <a:ext cx="3035900" cy="1468165"/>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3EC4087C-AF8D-4FC3-9457-5260E305DF8D}"/>
              </a:ext>
            </a:extLst>
          </p:cNvPr>
          <p:cNvSpPr/>
          <p:nvPr/>
        </p:nvSpPr>
        <p:spPr>
          <a:xfrm>
            <a:off x="4600319" y="2652468"/>
            <a:ext cx="3035900" cy="1468165"/>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90E74E5C-8D99-4112-9FAE-711B798CB85C}"/>
              </a:ext>
            </a:extLst>
          </p:cNvPr>
          <p:cNvSpPr/>
          <p:nvPr/>
        </p:nvSpPr>
        <p:spPr>
          <a:xfrm>
            <a:off x="7929623" y="4331201"/>
            <a:ext cx="3035900" cy="1468165"/>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7E38CFE8-FEA8-41C9-BCB3-BE7BBC7B8F60}"/>
              </a:ext>
            </a:extLst>
          </p:cNvPr>
          <p:cNvSpPr/>
          <p:nvPr/>
        </p:nvSpPr>
        <p:spPr>
          <a:xfrm>
            <a:off x="4578050" y="4331202"/>
            <a:ext cx="3035900" cy="1468165"/>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324F4D7E-3699-48A1-B1AA-E91B6165E7B8}"/>
              </a:ext>
            </a:extLst>
          </p:cNvPr>
          <p:cNvSpPr/>
          <p:nvPr/>
        </p:nvSpPr>
        <p:spPr>
          <a:xfrm>
            <a:off x="1271015" y="4331203"/>
            <a:ext cx="3035900" cy="1468165"/>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40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5201E-0D0B-4879-A91C-D4ED47D7B6E2}"/>
              </a:ext>
            </a:extLst>
          </p:cNvPr>
          <p:cNvSpPr>
            <a:spLocks noGrp="1"/>
          </p:cNvSpPr>
          <p:nvPr>
            <p:ph type="title"/>
          </p:nvPr>
        </p:nvSpPr>
        <p:spPr/>
        <p:txBody>
          <a:bodyPr rtlCol="0">
            <a:noAutofit/>
          </a:bodyPr>
          <a:lstStyle/>
          <a:p>
            <a:pPr rtl="0"/>
            <a:r>
              <a:rPr lang="ja-JP" altLang="en-US" dirty="0"/>
              <a:t>謝辞</a:t>
            </a:r>
          </a:p>
        </p:txBody>
      </p:sp>
      <p:sp>
        <p:nvSpPr>
          <p:cNvPr id="5" name="コンテンツ プレースホルダー 2">
            <a:extLst>
              <a:ext uri="{FF2B5EF4-FFF2-40B4-BE49-F238E27FC236}">
                <a16:creationId xmlns:a16="http://schemas.microsoft.com/office/drawing/2014/main" id="{86D384F6-1B8D-47A2-9923-2856DFF8F1D8}"/>
              </a:ext>
            </a:extLst>
          </p:cNvPr>
          <p:cNvSpPr>
            <a:spLocks noGrp="1"/>
          </p:cNvSpPr>
          <p:nvPr/>
        </p:nvSpPr>
        <p:spPr>
          <a:xfrm>
            <a:off x="1057275" y="1648582"/>
            <a:ext cx="10001249" cy="474269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kumimoji="1" sz="2400" kern="1200">
                <a:solidFill>
                  <a:schemeClr val="tx1">
                    <a:lumMod val="85000"/>
                    <a:lumOff val="15000"/>
                  </a:schemeClr>
                </a:solidFill>
                <a:latin typeface="+mn-lt"/>
                <a:ea typeface="+mn-ea"/>
                <a:cs typeface="+mn-cs"/>
              </a:defRPr>
            </a:lvl1pPr>
            <a:lvl2pPr marL="274320" indent="-342900" algn="l" defTabSz="914400" rtl="0" eaLnBrk="1" latinLnBrk="0" hangingPunct="1">
              <a:lnSpc>
                <a:spcPct val="85000"/>
              </a:lnSpc>
              <a:spcBef>
                <a:spcPts val="600"/>
              </a:spcBef>
              <a:buFont typeface="Arial" pitchFamily="34" charset="0"/>
              <a:buChar char=" "/>
              <a:defRPr kumimoji="1"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kumimoji="1"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kumimoji="1"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kumimoji="1"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kumimoji="1"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kumimoji="1"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kumimoji="1"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kumimoji="1" sz="1800" kern="1200">
                <a:solidFill>
                  <a:schemeClr val="tx1">
                    <a:lumMod val="85000"/>
                    <a:lumOff val="15000"/>
                  </a:schemeClr>
                </a:solidFill>
                <a:latin typeface="+mn-lt"/>
                <a:ea typeface="+mn-ea"/>
                <a:cs typeface="+mn-cs"/>
              </a:defRPr>
            </a:lvl9pPr>
          </a:lstStyle>
          <a:p>
            <a:pPr marL="0" indent="0">
              <a:lnSpc>
                <a:spcPct val="150000"/>
              </a:lnSpc>
              <a:buNone/>
            </a:pPr>
            <a:r>
              <a:rPr lang="ja-JP" altLang="en-US" sz="2800" dirty="0">
                <a:latin typeface="ＭＳ Ｐゴシック" panose="020B0600070205080204" pitchFamily="50" charset="-128"/>
                <a:ea typeface="ＭＳ Ｐゴシック" panose="020B0600070205080204" pitchFamily="50" charset="-128"/>
              </a:rPr>
              <a:t>本研修において、多くの方々にご指導ご鞭撻を賜りました。</a:t>
            </a:r>
            <a:endParaRPr lang="en-US" altLang="ja-JP" sz="2800" dirty="0">
              <a:latin typeface="ＭＳ Ｐゴシック" panose="020B0600070205080204" pitchFamily="50" charset="-128"/>
              <a:ea typeface="ＭＳ Ｐゴシック" panose="020B0600070205080204" pitchFamily="50" charset="-128"/>
            </a:endParaRPr>
          </a:p>
          <a:p>
            <a:pPr marL="0" indent="0">
              <a:lnSpc>
                <a:spcPct val="150000"/>
              </a:lnSpc>
              <a:buNone/>
            </a:pPr>
            <a:r>
              <a:rPr lang="ja-JP" altLang="en-US" sz="2800" dirty="0">
                <a:latin typeface="ＭＳ Ｐゴシック" panose="020B0600070205080204" pitchFamily="50" charset="-128"/>
                <a:ea typeface="ＭＳ Ｐゴシック" panose="020B0600070205080204" pitchFamily="50" charset="-128"/>
              </a:rPr>
              <a:t>研修講師の皆様、ならびに研修事務局の皆様、</a:t>
            </a:r>
            <a:r>
              <a:rPr kumimoji="1" lang="en-US" altLang="ja-JP" sz="2800" dirty="0">
                <a:latin typeface="ＭＳ Ｐゴシック" panose="020B0600070205080204" pitchFamily="50" charset="-128"/>
                <a:ea typeface="ＭＳ Ｐゴシック" panose="020B0600070205080204" pitchFamily="50" charset="-128"/>
              </a:rPr>
              <a:t>B</a:t>
            </a:r>
            <a:r>
              <a:rPr kumimoji="1" lang="ja-JP" altLang="en-US" sz="2800" dirty="0">
                <a:latin typeface="ＭＳ Ｐゴシック" panose="020B0600070205080204" pitchFamily="50" charset="-128"/>
                <a:ea typeface="ＭＳ Ｐゴシック" panose="020B0600070205080204" pitchFamily="50" charset="-128"/>
              </a:rPr>
              <a:t>クラスの</a:t>
            </a:r>
            <a:r>
              <a:rPr lang="ja-JP" altLang="en-US" sz="2800" dirty="0">
                <a:latin typeface="ＭＳ Ｐゴシック" panose="020B0600070205080204" pitchFamily="50" charset="-128"/>
                <a:ea typeface="ＭＳ Ｐゴシック" panose="020B0600070205080204" pitchFamily="50" charset="-128"/>
              </a:rPr>
              <a:t>方々に</a:t>
            </a:r>
            <a:endParaRPr lang="en-US" altLang="ja-JP" sz="2800" dirty="0">
              <a:latin typeface="ＭＳ Ｐゴシック" panose="020B0600070205080204" pitchFamily="50" charset="-128"/>
              <a:ea typeface="ＭＳ Ｐゴシック" panose="020B0600070205080204" pitchFamily="50" charset="-128"/>
            </a:endParaRPr>
          </a:p>
          <a:p>
            <a:pPr marL="0" indent="0">
              <a:lnSpc>
                <a:spcPct val="150000"/>
              </a:lnSpc>
              <a:buNone/>
            </a:pPr>
            <a:r>
              <a:rPr lang="ja-JP" altLang="en-US" sz="2800" dirty="0">
                <a:latin typeface="ＭＳ Ｐゴシック" panose="020B0600070205080204" pitchFamily="50" charset="-128"/>
                <a:ea typeface="ＭＳ Ｐゴシック" panose="020B0600070205080204" pitchFamily="50" charset="-128"/>
              </a:rPr>
              <a:t>感謝</a:t>
            </a:r>
            <a:r>
              <a:rPr kumimoji="1" lang="ja-JP" altLang="en-US" sz="2800" dirty="0">
                <a:latin typeface="ＭＳ Ｐゴシック" panose="020B0600070205080204" pitchFamily="50" charset="-128"/>
                <a:ea typeface="ＭＳ Ｐゴシック" panose="020B0600070205080204" pitchFamily="50" charset="-128"/>
              </a:rPr>
              <a:t>申し上げます。</a:t>
            </a:r>
            <a:endParaRPr kumimoji="1" lang="en-US" altLang="ja-JP" sz="2800" dirty="0">
              <a:latin typeface="ＭＳ Ｐゴシック" panose="020B0600070205080204" pitchFamily="50" charset="-128"/>
              <a:ea typeface="ＭＳ Ｐゴシック" panose="020B0600070205080204" pitchFamily="50" charset="-128"/>
            </a:endParaRPr>
          </a:p>
        </p:txBody>
      </p:sp>
      <p:sp>
        <p:nvSpPr>
          <p:cNvPr id="6" name="四角形: 角を丸くする 5">
            <a:extLst>
              <a:ext uri="{FF2B5EF4-FFF2-40B4-BE49-F238E27FC236}">
                <a16:creationId xmlns:a16="http://schemas.microsoft.com/office/drawing/2014/main" id="{5FB3162B-96C9-4C49-81F4-DAB311CE046F}"/>
              </a:ext>
            </a:extLst>
          </p:cNvPr>
          <p:cNvSpPr/>
          <p:nvPr/>
        </p:nvSpPr>
        <p:spPr>
          <a:xfrm>
            <a:off x="8000365" y="819150"/>
            <a:ext cx="3439160" cy="2247900"/>
          </a:xfrm>
          <a:prstGeom prst="roundRect">
            <a:avLst/>
          </a:prstGeom>
          <a:solidFill>
            <a:srgbClr val="4D7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800" noProof="1"/>
              <a:t>みんなで考えよう</a:t>
            </a:r>
            <a:endParaRPr kumimoji="1" lang="ja-JP" altLang="en-US" sz="4800" dirty="0"/>
          </a:p>
        </p:txBody>
      </p:sp>
    </p:spTree>
    <p:extLst>
      <p:ext uri="{BB962C8B-B14F-4D97-AF65-F5344CB8AC3E}">
        <p14:creationId xmlns:p14="http://schemas.microsoft.com/office/powerpoint/2010/main" val="232559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CAEE93-8585-46D4-A7EC-F184E317CB2E}"/>
              </a:ext>
            </a:extLst>
          </p:cNvPr>
          <p:cNvSpPr>
            <a:spLocks noGrp="1"/>
          </p:cNvSpPr>
          <p:nvPr>
            <p:ph type="title"/>
          </p:nvPr>
        </p:nvSpPr>
        <p:spPr>
          <a:xfrm>
            <a:off x="3992880" y="2409952"/>
            <a:ext cx="4338319" cy="881888"/>
          </a:xfrm>
        </p:spPr>
        <p:txBody>
          <a:bodyPr rtlCol="0">
            <a:noAutofit/>
          </a:bodyPr>
          <a:lstStyle/>
          <a:p>
            <a:pPr rtl="0"/>
            <a:r>
              <a:rPr lang="ja-JP" altLang="en-US" dirty="0"/>
              <a:t>ご清聴</a:t>
            </a:r>
            <a:br>
              <a:rPr lang="en-US" altLang="ja-JP" dirty="0"/>
            </a:br>
            <a:r>
              <a:rPr lang="ja-JP" altLang="en-US" dirty="0"/>
              <a:t>ありがとうございました。</a:t>
            </a:r>
          </a:p>
        </p:txBody>
      </p:sp>
      <p:sp>
        <p:nvSpPr>
          <p:cNvPr id="3" name="コンテンツ プレースホルダー 2">
            <a:extLst>
              <a:ext uri="{FF2B5EF4-FFF2-40B4-BE49-F238E27FC236}">
                <a16:creationId xmlns:a16="http://schemas.microsoft.com/office/drawing/2014/main" id="{24AFFC60-19C3-4901-93F7-7AAF4C09F8C6}"/>
              </a:ext>
            </a:extLst>
          </p:cNvPr>
          <p:cNvSpPr>
            <a:spLocks noGrp="1"/>
          </p:cNvSpPr>
          <p:nvPr>
            <p:ph idx="1"/>
          </p:nvPr>
        </p:nvSpPr>
        <p:spPr>
          <a:xfrm>
            <a:off x="4724400" y="4206240"/>
            <a:ext cx="2743200" cy="2651760"/>
          </a:xfrm>
        </p:spPr>
        <p:txBody>
          <a:bodyPr rtlCol="0">
            <a:normAutofit/>
          </a:bodyPr>
          <a:lstStyle/>
          <a:p>
            <a:pPr rtl="0"/>
            <a:r>
              <a:rPr lang="ja-JP" altLang="en-US" sz="1900" dirty="0"/>
              <a:t>イフリート・</a:t>
            </a:r>
            <a:r>
              <a:rPr lang="en-US" altLang="ja-JP" sz="1900" dirty="0"/>
              <a:t>B</a:t>
            </a:r>
            <a:r>
              <a:rPr lang="ja-JP" altLang="en-US" sz="1900" dirty="0"/>
              <a:t>・ムラナカ​</a:t>
            </a:r>
            <a:endParaRPr lang="en-US" altLang="ja-JP" sz="1900" dirty="0"/>
          </a:p>
          <a:p>
            <a:pPr rtl="0"/>
            <a:endParaRPr lang="en-US" altLang="ja-JP" sz="900" dirty="0"/>
          </a:p>
          <a:p>
            <a:pPr rtl="0"/>
            <a:r>
              <a:rPr lang="ja-JP" altLang="en-US" sz="1400" dirty="0"/>
              <a:t>中村舞依子</a:t>
            </a:r>
            <a:endParaRPr lang="en-US" altLang="ja-JP" sz="1400" dirty="0"/>
          </a:p>
          <a:p>
            <a:pPr rtl="0"/>
            <a:r>
              <a:rPr lang="ja-JP" altLang="en-US" sz="1400" dirty="0"/>
              <a:t>小黒巧太郎</a:t>
            </a:r>
            <a:endParaRPr lang="en-US" altLang="ja-JP" sz="1400" dirty="0"/>
          </a:p>
          <a:p>
            <a:pPr rtl="0"/>
            <a:r>
              <a:rPr lang="ja-JP" altLang="en-US" sz="1400" dirty="0"/>
              <a:t>塙陽人</a:t>
            </a:r>
            <a:endParaRPr lang="en-US" altLang="ja-JP" sz="1400" dirty="0"/>
          </a:p>
          <a:p>
            <a:pPr rtl="0"/>
            <a:r>
              <a:rPr lang="ja-JP" altLang="en-US" sz="1400" dirty="0"/>
              <a:t>飯島柊香</a:t>
            </a:r>
            <a:endParaRPr lang="en-US" altLang="ja-JP" sz="1400" dirty="0"/>
          </a:p>
          <a:p>
            <a:pPr rtl="0"/>
            <a:r>
              <a:rPr lang="ja-JP" altLang="en-US" sz="1400" dirty="0"/>
              <a:t>池田虎之助</a:t>
            </a:r>
            <a:endParaRPr lang="en-US" altLang="ja-JP" sz="1400" dirty="0"/>
          </a:p>
          <a:p>
            <a:pPr rtl="0"/>
            <a:r>
              <a:rPr lang="ja-JP" altLang="en-US" sz="1400" dirty="0"/>
              <a:t>冨樫亘</a:t>
            </a:r>
          </a:p>
        </p:txBody>
      </p:sp>
    </p:spTree>
    <p:extLst>
      <p:ext uri="{BB962C8B-B14F-4D97-AF65-F5344CB8AC3E}">
        <p14:creationId xmlns:p14="http://schemas.microsoft.com/office/powerpoint/2010/main" val="2271433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「かけいぼっち」の概要</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955848" y="4319365"/>
            <a:ext cx="3258724" cy="1081094"/>
          </a:xfrm>
        </p:spPr>
        <p:txBody>
          <a:bodyPr vert="horz" lIns="91440" tIns="45720" rIns="91440" bIns="45720" rtlCol="0" anchor="t">
            <a:normAutofit/>
          </a:bodyPr>
          <a:lstStyle/>
          <a:p>
            <a:pPr rtl="0"/>
            <a:r>
              <a:rPr lang="ja-JP" altLang="en-US" sz="1800" dirty="0"/>
              <a:t>目標のもののために</a:t>
            </a:r>
            <a:endParaRPr lang="en-US" altLang="ja-JP" sz="1800" dirty="0"/>
          </a:p>
          <a:p>
            <a:pPr rtl="0"/>
            <a:r>
              <a:rPr lang="ja-JP" altLang="en-US" sz="1800" u="sng" dirty="0"/>
              <a:t>貯金することが目的</a:t>
            </a:r>
            <a:endParaRPr lang="en-US" altLang="ja-JP" sz="1800" dirty="0"/>
          </a:p>
        </p:txBody>
      </p:sp>
      <p:sp>
        <p:nvSpPr>
          <p:cNvPr id="13" name="コンテンツ プレースホルダー 12">
            <a:extLst>
              <a:ext uri="{FF2B5EF4-FFF2-40B4-BE49-F238E27FC236}">
                <a16:creationId xmlns:a16="http://schemas.microsoft.com/office/drawing/2014/main" id="{391CD11A-AD36-4E45-855A-2546C295CEBC}"/>
              </a:ext>
            </a:extLst>
          </p:cNvPr>
          <p:cNvSpPr>
            <a:spLocks noGrp="1"/>
          </p:cNvSpPr>
          <p:nvPr>
            <p:ph idx="16"/>
          </p:nvPr>
        </p:nvSpPr>
        <p:spPr>
          <a:xfrm>
            <a:off x="4466638" y="4287591"/>
            <a:ext cx="3258724" cy="1222692"/>
          </a:xfrm>
        </p:spPr>
        <p:txBody>
          <a:bodyPr rtlCol="0">
            <a:noAutofit/>
          </a:bodyPr>
          <a:lstStyle/>
          <a:p>
            <a:pPr rtl="0"/>
            <a:r>
              <a:rPr lang="ja-JP" altLang="en-US" sz="1800" u="sng" dirty="0"/>
              <a:t>毎日続けて記録して</a:t>
            </a:r>
            <a:endParaRPr lang="en-US" altLang="ja-JP" sz="1800" u="sng" dirty="0"/>
          </a:p>
          <a:p>
            <a:pPr rtl="0"/>
            <a:r>
              <a:rPr lang="ja-JP" altLang="en-US" sz="1800" u="sng" dirty="0"/>
              <a:t>もらうことが目的</a:t>
            </a:r>
            <a:endParaRPr lang="ja-JP" altLang="en-US" sz="1800" dirty="0"/>
          </a:p>
        </p:txBody>
      </p:sp>
      <p:pic>
        <p:nvPicPr>
          <p:cNvPr id="8" name="グラフィックス 7" descr="豚の貯金箱 枠線">
            <a:extLst>
              <a:ext uri="{FF2B5EF4-FFF2-40B4-BE49-F238E27FC236}">
                <a16:creationId xmlns:a16="http://schemas.microsoft.com/office/drawing/2014/main" id="{F4824B8A-E2CA-4F7E-A787-00182686C4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8696" y="2840255"/>
            <a:ext cx="1210857" cy="1210857"/>
          </a:xfrm>
          <a:prstGeom prst="rect">
            <a:avLst/>
          </a:prstGeom>
        </p:spPr>
      </p:pic>
      <p:pic>
        <p:nvPicPr>
          <p:cNvPr id="14" name="グラフィックス 13" descr="ゲーム コントローラー 枠線">
            <a:extLst>
              <a:ext uri="{FF2B5EF4-FFF2-40B4-BE49-F238E27FC236}">
                <a16:creationId xmlns:a16="http://schemas.microsoft.com/office/drawing/2014/main" id="{D2F5BBA1-DB2E-4B0E-8C92-6617F9CA5C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1320" y="2896895"/>
            <a:ext cx="1097577" cy="1097577"/>
          </a:xfrm>
          <a:prstGeom prst="rect">
            <a:avLst/>
          </a:prstGeom>
        </p:spPr>
      </p:pic>
      <p:sp>
        <p:nvSpPr>
          <p:cNvPr id="15" name="テキスト ボックス 14">
            <a:extLst>
              <a:ext uri="{FF2B5EF4-FFF2-40B4-BE49-F238E27FC236}">
                <a16:creationId xmlns:a16="http://schemas.microsoft.com/office/drawing/2014/main" id="{58DFE0CC-D2B4-4EF2-89CB-E72FCF1B24C3}"/>
              </a:ext>
            </a:extLst>
          </p:cNvPr>
          <p:cNvSpPr txBox="1"/>
          <p:nvPr/>
        </p:nvSpPr>
        <p:spPr>
          <a:xfrm>
            <a:off x="1788540" y="2350190"/>
            <a:ext cx="1484718" cy="369332"/>
          </a:xfrm>
          <a:prstGeom prst="rect">
            <a:avLst/>
          </a:prstGeom>
          <a:noFill/>
        </p:spPr>
        <p:txBody>
          <a:bodyPr wrap="square" rtlCol="0">
            <a:spAutoFit/>
          </a:bodyPr>
          <a:lstStyle/>
          <a:p>
            <a:pPr algn="ctr"/>
            <a:r>
              <a:rPr kumimoji="1" lang="ja-JP" altLang="en-US" dirty="0"/>
              <a:t>家計簿機能</a:t>
            </a:r>
          </a:p>
        </p:txBody>
      </p:sp>
      <p:sp>
        <p:nvSpPr>
          <p:cNvPr id="19" name="テキスト ボックス 18">
            <a:extLst>
              <a:ext uri="{FF2B5EF4-FFF2-40B4-BE49-F238E27FC236}">
                <a16:creationId xmlns:a16="http://schemas.microsoft.com/office/drawing/2014/main" id="{E3C2B1B2-914E-4B6F-ADA8-036B495C4A89}"/>
              </a:ext>
            </a:extLst>
          </p:cNvPr>
          <p:cNvSpPr txBox="1"/>
          <p:nvPr/>
        </p:nvSpPr>
        <p:spPr>
          <a:xfrm>
            <a:off x="4854703" y="2350190"/>
            <a:ext cx="2290810" cy="369332"/>
          </a:xfrm>
          <a:prstGeom prst="rect">
            <a:avLst/>
          </a:prstGeom>
          <a:noFill/>
        </p:spPr>
        <p:txBody>
          <a:bodyPr wrap="square" rtlCol="0">
            <a:spAutoFit/>
          </a:bodyPr>
          <a:lstStyle/>
          <a:p>
            <a:pPr algn="ctr"/>
            <a:r>
              <a:rPr kumimoji="1" lang="ja-JP" altLang="en-US" dirty="0"/>
              <a:t>育成ゲーム機能</a:t>
            </a:r>
          </a:p>
        </p:txBody>
      </p:sp>
      <p:pic>
        <p:nvPicPr>
          <p:cNvPr id="6" name="グラフィックス 5" descr="追加 単色塗りつぶし">
            <a:extLst>
              <a:ext uri="{FF2B5EF4-FFF2-40B4-BE49-F238E27FC236}">
                <a16:creationId xmlns:a16="http://schemas.microsoft.com/office/drawing/2014/main" id="{B6803BB9-DB0F-48A8-BBE0-0C12B3FF87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889569">
            <a:off x="3832346" y="3128339"/>
            <a:ext cx="764452" cy="764452"/>
          </a:xfrm>
          <a:prstGeom prst="rect">
            <a:avLst/>
          </a:prstGeom>
        </p:spPr>
      </p:pic>
      <p:pic>
        <p:nvPicPr>
          <p:cNvPr id="16" name="グラフィックス 15" descr="追加 単色塗りつぶし">
            <a:extLst>
              <a:ext uri="{FF2B5EF4-FFF2-40B4-BE49-F238E27FC236}">
                <a16:creationId xmlns:a16="http://schemas.microsoft.com/office/drawing/2014/main" id="{3BE17F9A-9EEA-4542-A557-54937196E8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889569">
            <a:off x="7595204" y="3128339"/>
            <a:ext cx="764452" cy="764452"/>
          </a:xfrm>
          <a:prstGeom prst="rect">
            <a:avLst/>
          </a:prstGeom>
        </p:spPr>
      </p:pic>
      <p:sp>
        <p:nvSpPr>
          <p:cNvPr id="17" name="コンテンツ プレースホルダー 12">
            <a:extLst>
              <a:ext uri="{FF2B5EF4-FFF2-40B4-BE49-F238E27FC236}">
                <a16:creationId xmlns:a16="http://schemas.microsoft.com/office/drawing/2014/main" id="{95FA54E6-F8DF-4821-8BCE-10C5326E237C}"/>
              </a:ext>
            </a:extLst>
          </p:cNvPr>
          <p:cNvSpPr txBox="1">
            <a:spLocks/>
          </p:cNvSpPr>
          <p:nvPr/>
        </p:nvSpPr>
        <p:spPr>
          <a:xfrm>
            <a:off x="8172897" y="4377978"/>
            <a:ext cx="3258724" cy="828939"/>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ts val="1000"/>
              </a:spcBef>
              <a:buFont typeface="Arial" panose="020B0604020202020204" pitchFamily="34" charset="0"/>
              <a:buNone/>
              <a:defRPr kumimoji="1" sz="1400" kern="1200">
                <a:solidFill>
                  <a:schemeClr val="tx1"/>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50000"/>
              </a:lnSpc>
            </a:pPr>
            <a:r>
              <a:rPr lang="ja-JP" altLang="en-US" sz="1800" u="sng" dirty="0"/>
              <a:t>承認欲求を満たすことが目的</a:t>
            </a:r>
            <a:endParaRPr lang="ja-JP" altLang="en-US" sz="1800" dirty="0"/>
          </a:p>
        </p:txBody>
      </p:sp>
      <p:sp>
        <p:nvSpPr>
          <p:cNvPr id="20" name="テキスト ボックス 19">
            <a:extLst>
              <a:ext uri="{FF2B5EF4-FFF2-40B4-BE49-F238E27FC236}">
                <a16:creationId xmlns:a16="http://schemas.microsoft.com/office/drawing/2014/main" id="{9EB4FBB7-8A12-43A2-B40A-E794C099B378}"/>
              </a:ext>
            </a:extLst>
          </p:cNvPr>
          <p:cNvSpPr txBox="1"/>
          <p:nvPr/>
        </p:nvSpPr>
        <p:spPr>
          <a:xfrm>
            <a:off x="8656854" y="2385743"/>
            <a:ext cx="2290810" cy="369332"/>
          </a:xfrm>
          <a:prstGeom prst="rect">
            <a:avLst/>
          </a:prstGeom>
          <a:noFill/>
        </p:spPr>
        <p:txBody>
          <a:bodyPr wrap="square" rtlCol="0">
            <a:spAutoFit/>
          </a:bodyPr>
          <a:lstStyle/>
          <a:p>
            <a:pPr algn="ctr"/>
            <a:r>
              <a:rPr kumimoji="1" lang="ja-JP" altLang="en-US" dirty="0"/>
              <a:t>共有機能</a:t>
            </a:r>
          </a:p>
        </p:txBody>
      </p:sp>
      <p:pic>
        <p:nvPicPr>
          <p:cNvPr id="10" name="グラフィックス 9" descr="男性の集団 枠線">
            <a:extLst>
              <a:ext uri="{FF2B5EF4-FFF2-40B4-BE49-F238E27FC236}">
                <a16:creationId xmlns:a16="http://schemas.microsoft.com/office/drawing/2014/main" id="{937C05F5-BD01-4D7A-8CCA-B33863F086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61713" y="2956000"/>
            <a:ext cx="1081093" cy="1081093"/>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四角形: 角を丸くする 26">
            <a:extLst>
              <a:ext uri="{FF2B5EF4-FFF2-40B4-BE49-F238E27FC236}">
                <a16:creationId xmlns:a16="http://schemas.microsoft.com/office/drawing/2014/main" id="{C1966BE8-C3B3-4B19-97F7-9CA97A374689}"/>
              </a:ext>
            </a:extLst>
          </p:cNvPr>
          <p:cNvSpPr/>
          <p:nvPr/>
        </p:nvSpPr>
        <p:spPr>
          <a:xfrm>
            <a:off x="4965843" y="3030875"/>
            <a:ext cx="2260314" cy="147691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bg1"/>
                </a:solidFill>
              </a:rPr>
              <a:t>家計簿</a:t>
            </a:r>
            <a:endParaRPr kumimoji="1" lang="en-US" altLang="ja-JP" sz="3200" dirty="0">
              <a:solidFill>
                <a:schemeClr val="bg1"/>
              </a:solidFill>
            </a:endParaRPr>
          </a:p>
        </p:txBody>
      </p:sp>
      <p:sp>
        <p:nvSpPr>
          <p:cNvPr id="28" name="四角形: 角を丸くする 27">
            <a:extLst>
              <a:ext uri="{FF2B5EF4-FFF2-40B4-BE49-F238E27FC236}">
                <a16:creationId xmlns:a16="http://schemas.microsoft.com/office/drawing/2014/main" id="{27FF90EA-EA45-45A9-BF93-5810EFA321F8}"/>
              </a:ext>
            </a:extLst>
          </p:cNvPr>
          <p:cNvSpPr/>
          <p:nvPr/>
        </p:nvSpPr>
        <p:spPr>
          <a:xfrm>
            <a:off x="1614755" y="3030875"/>
            <a:ext cx="2260314" cy="147691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bg1"/>
                </a:solidFill>
              </a:rPr>
              <a:t>育成ゲーム</a:t>
            </a:r>
            <a:endParaRPr kumimoji="1" lang="en-US" altLang="ja-JP" sz="2800" dirty="0">
              <a:solidFill>
                <a:schemeClr val="bg1"/>
              </a:solidFill>
            </a:endParaRPr>
          </a:p>
        </p:txBody>
      </p:sp>
      <p:sp>
        <p:nvSpPr>
          <p:cNvPr id="29" name="四角形: 角を丸くする 28">
            <a:extLst>
              <a:ext uri="{FF2B5EF4-FFF2-40B4-BE49-F238E27FC236}">
                <a16:creationId xmlns:a16="http://schemas.microsoft.com/office/drawing/2014/main" id="{721D4A94-8C7A-4244-9826-3902EB060FEC}"/>
              </a:ext>
            </a:extLst>
          </p:cNvPr>
          <p:cNvSpPr/>
          <p:nvPr/>
        </p:nvSpPr>
        <p:spPr>
          <a:xfrm>
            <a:off x="8316931" y="3030875"/>
            <a:ext cx="2260314" cy="1476910"/>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chemeClr val="bg1"/>
                </a:solidFill>
              </a:rPr>
              <a:t>共有</a:t>
            </a:r>
            <a:endParaRPr kumimoji="1" lang="en-US" altLang="ja-JP" sz="3200" dirty="0">
              <a:solidFill>
                <a:schemeClr val="bg1"/>
              </a:solidFill>
            </a:endParaRPr>
          </a:p>
        </p:txBody>
      </p:sp>
      <p:cxnSp>
        <p:nvCxnSpPr>
          <p:cNvPr id="32" name="直線矢印コネクタ 31">
            <a:extLst>
              <a:ext uri="{FF2B5EF4-FFF2-40B4-BE49-F238E27FC236}">
                <a16:creationId xmlns:a16="http://schemas.microsoft.com/office/drawing/2014/main" id="{BAB22821-61B1-4F33-8A3A-7F987EA12D87}"/>
              </a:ext>
            </a:extLst>
          </p:cNvPr>
          <p:cNvCxnSpPr/>
          <p:nvPr/>
        </p:nvCxnSpPr>
        <p:spPr>
          <a:xfrm>
            <a:off x="7494997" y="3779176"/>
            <a:ext cx="606176" cy="0"/>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線矢印コネクタ 33">
            <a:extLst>
              <a:ext uri="{FF2B5EF4-FFF2-40B4-BE49-F238E27FC236}">
                <a16:creationId xmlns:a16="http://schemas.microsoft.com/office/drawing/2014/main" id="{8E95A8C2-3413-4476-B980-97142CF1A707}"/>
              </a:ext>
            </a:extLst>
          </p:cNvPr>
          <p:cNvCxnSpPr>
            <a:cxnSpLocks/>
          </p:cNvCxnSpPr>
          <p:nvPr/>
        </p:nvCxnSpPr>
        <p:spPr>
          <a:xfrm flipH="1">
            <a:off x="4068568" y="3779176"/>
            <a:ext cx="606174" cy="0"/>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0" name="テキスト ボックス 39">
            <a:extLst>
              <a:ext uri="{FF2B5EF4-FFF2-40B4-BE49-F238E27FC236}">
                <a16:creationId xmlns:a16="http://schemas.microsoft.com/office/drawing/2014/main" id="{9861143D-23D2-436E-9414-C75E215A8CC2}"/>
              </a:ext>
            </a:extLst>
          </p:cNvPr>
          <p:cNvSpPr txBox="1"/>
          <p:nvPr/>
        </p:nvSpPr>
        <p:spPr>
          <a:xfrm>
            <a:off x="3565135" y="2384545"/>
            <a:ext cx="1739758" cy="646330"/>
          </a:xfrm>
          <a:prstGeom prst="rect">
            <a:avLst/>
          </a:prstGeom>
          <a:noFill/>
        </p:spPr>
        <p:txBody>
          <a:bodyPr wrap="square" rtlCol="0">
            <a:spAutoFit/>
          </a:bodyPr>
          <a:lstStyle/>
          <a:p>
            <a:pPr algn="ctr"/>
            <a:r>
              <a:rPr kumimoji="1" lang="ja-JP" altLang="en-US" dirty="0"/>
              <a:t>ログイン時に</a:t>
            </a:r>
            <a:endParaRPr kumimoji="1" lang="en-US" altLang="ja-JP" dirty="0"/>
          </a:p>
          <a:p>
            <a:pPr algn="ctr"/>
            <a:r>
              <a:rPr kumimoji="1" lang="ja-JP" altLang="en-US" b="1" dirty="0"/>
              <a:t>ポイント</a:t>
            </a:r>
            <a:r>
              <a:rPr kumimoji="1" lang="ja-JP" altLang="en-US" dirty="0"/>
              <a:t>付与</a:t>
            </a:r>
          </a:p>
        </p:txBody>
      </p:sp>
      <p:sp>
        <p:nvSpPr>
          <p:cNvPr id="41" name="テキスト ボックス 40">
            <a:extLst>
              <a:ext uri="{FF2B5EF4-FFF2-40B4-BE49-F238E27FC236}">
                <a16:creationId xmlns:a16="http://schemas.microsoft.com/office/drawing/2014/main" id="{B08080E0-04CD-4E75-869F-8FFBCDEF3A0F}"/>
              </a:ext>
            </a:extLst>
          </p:cNvPr>
          <p:cNvSpPr txBox="1"/>
          <p:nvPr/>
        </p:nvSpPr>
        <p:spPr>
          <a:xfrm>
            <a:off x="1614755" y="4895634"/>
            <a:ext cx="2260314" cy="646331"/>
          </a:xfrm>
          <a:prstGeom prst="rect">
            <a:avLst/>
          </a:prstGeom>
          <a:noFill/>
        </p:spPr>
        <p:txBody>
          <a:bodyPr wrap="square" rtlCol="0">
            <a:spAutoFit/>
          </a:bodyPr>
          <a:lstStyle/>
          <a:p>
            <a:pPr algn="ctr"/>
            <a:r>
              <a:rPr kumimoji="1" lang="ja-JP" altLang="en-US" b="1" dirty="0"/>
              <a:t>ポイント</a:t>
            </a:r>
            <a:r>
              <a:rPr kumimoji="1" lang="ja-JP" altLang="en-US" dirty="0"/>
              <a:t>で病気治療、装飾品の購入が可能</a:t>
            </a:r>
          </a:p>
        </p:txBody>
      </p:sp>
      <p:sp>
        <p:nvSpPr>
          <p:cNvPr id="42" name="テキスト ボックス 41">
            <a:extLst>
              <a:ext uri="{FF2B5EF4-FFF2-40B4-BE49-F238E27FC236}">
                <a16:creationId xmlns:a16="http://schemas.microsoft.com/office/drawing/2014/main" id="{EC06FEC0-01AB-4384-AA76-8C68BC24F6AC}"/>
              </a:ext>
            </a:extLst>
          </p:cNvPr>
          <p:cNvSpPr txBox="1"/>
          <p:nvPr/>
        </p:nvSpPr>
        <p:spPr>
          <a:xfrm>
            <a:off x="8521557" y="4920379"/>
            <a:ext cx="2055688" cy="646331"/>
          </a:xfrm>
          <a:prstGeom prst="rect">
            <a:avLst/>
          </a:prstGeom>
          <a:noFill/>
        </p:spPr>
        <p:txBody>
          <a:bodyPr wrap="square" rtlCol="0">
            <a:spAutoFit/>
          </a:bodyPr>
          <a:lstStyle/>
          <a:p>
            <a:pPr algn="ctr"/>
            <a:r>
              <a:rPr kumimoji="1" lang="ja-JP" altLang="en-US" dirty="0"/>
              <a:t>目標達成の写真を</a:t>
            </a:r>
            <a:endParaRPr kumimoji="1" lang="en-US" altLang="ja-JP" dirty="0"/>
          </a:p>
          <a:p>
            <a:pPr algn="ctr"/>
            <a:r>
              <a:rPr kumimoji="1" lang="ja-JP" altLang="en-US" dirty="0"/>
              <a:t>投稿できる</a:t>
            </a:r>
          </a:p>
        </p:txBody>
      </p:sp>
      <p:sp>
        <p:nvSpPr>
          <p:cNvPr id="43" name="テキスト ボックス 42">
            <a:extLst>
              <a:ext uri="{FF2B5EF4-FFF2-40B4-BE49-F238E27FC236}">
                <a16:creationId xmlns:a16="http://schemas.microsoft.com/office/drawing/2014/main" id="{1965AC4A-03D9-4227-8B0D-9E36B72B7B56}"/>
              </a:ext>
            </a:extLst>
          </p:cNvPr>
          <p:cNvSpPr txBox="1"/>
          <p:nvPr/>
        </p:nvSpPr>
        <p:spPr>
          <a:xfrm>
            <a:off x="6928206" y="2455246"/>
            <a:ext cx="1739758" cy="369332"/>
          </a:xfrm>
          <a:prstGeom prst="rect">
            <a:avLst/>
          </a:prstGeom>
          <a:noFill/>
        </p:spPr>
        <p:txBody>
          <a:bodyPr wrap="square" rtlCol="0">
            <a:spAutoFit/>
          </a:bodyPr>
          <a:lstStyle/>
          <a:p>
            <a:pPr algn="ctr"/>
            <a:r>
              <a:rPr kumimoji="1" lang="ja-JP" altLang="en-US" dirty="0"/>
              <a:t>目標の設定</a:t>
            </a:r>
          </a:p>
        </p:txBody>
      </p:sp>
      <p:sp>
        <p:nvSpPr>
          <p:cNvPr id="44" name="タイトル 1">
            <a:extLst>
              <a:ext uri="{FF2B5EF4-FFF2-40B4-BE49-F238E27FC236}">
                <a16:creationId xmlns:a16="http://schemas.microsoft.com/office/drawing/2014/main" id="{32DA9B14-A464-4955-A829-8808040188C6}"/>
              </a:ext>
            </a:extLst>
          </p:cNvPr>
          <p:cNvSpPr>
            <a:spLocks noGrp="1"/>
          </p:cNvSpPr>
          <p:nvPr>
            <p:ph type="title"/>
          </p:nvPr>
        </p:nvSpPr>
        <p:spPr>
          <a:xfrm>
            <a:off x="1066800" y="1500288"/>
            <a:ext cx="10058400" cy="565265"/>
          </a:xfrm>
        </p:spPr>
        <p:txBody>
          <a:bodyPr rtlCol="0">
            <a:normAutofit/>
          </a:bodyPr>
          <a:lstStyle/>
          <a:p>
            <a:pPr rtl="0"/>
            <a:r>
              <a:rPr lang="ja-JP" altLang="en-US" dirty="0"/>
              <a:t>各機能の相関</a:t>
            </a:r>
          </a:p>
        </p:txBody>
      </p:sp>
    </p:spTree>
    <p:extLst>
      <p:ext uri="{BB962C8B-B14F-4D97-AF65-F5344CB8AC3E}">
        <p14:creationId xmlns:p14="http://schemas.microsoft.com/office/powerpoint/2010/main" val="148024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「かけいぼっち」の想定利用者</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5010152" y="2276476"/>
            <a:ext cx="5238750" cy="3081236"/>
          </a:xfrm>
        </p:spPr>
        <p:txBody>
          <a:bodyPr vert="horz" lIns="91440" tIns="45720" rIns="91440" bIns="45720" rtlCol="0" anchor="t">
            <a:normAutofit fontScale="92500" lnSpcReduction="10000"/>
          </a:bodyPr>
          <a:lstStyle/>
          <a:p>
            <a:pPr marL="285750" indent="-285750" algn="l" rtl="0">
              <a:lnSpc>
                <a:spcPct val="250000"/>
              </a:lnSpc>
              <a:buFont typeface="Arial" panose="020B0604020202020204" pitchFamily="34" charset="0"/>
              <a:buChar char="•"/>
            </a:pPr>
            <a:r>
              <a:rPr lang="ja-JP" altLang="en-US" sz="2800" dirty="0"/>
              <a:t>家計簿をつけることが苦手</a:t>
            </a:r>
            <a:endParaRPr lang="en-US" altLang="ja-JP" sz="2800" dirty="0"/>
          </a:p>
          <a:p>
            <a:pPr marL="285750" indent="-285750" algn="l" rtl="0">
              <a:lnSpc>
                <a:spcPct val="250000"/>
              </a:lnSpc>
              <a:buFont typeface="Arial" panose="020B0604020202020204" pitchFamily="34" charset="0"/>
              <a:buChar char="•"/>
            </a:pPr>
            <a:r>
              <a:rPr lang="en-US" altLang="ja-JP" sz="2800" dirty="0"/>
              <a:t>1</a:t>
            </a:r>
            <a:r>
              <a:rPr lang="ja-JP" altLang="en-US" sz="2800" dirty="0"/>
              <a:t>つのことを続けるのが苦手</a:t>
            </a:r>
            <a:endParaRPr lang="en-US" altLang="ja-JP" sz="2800" dirty="0"/>
          </a:p>
          <a:p>
            <a:pPr marL="285750" indent="-285750" algn="l" rtl="0">
              <a:lnSpc>
                <a:spcPct val="250000"/>
              </a:lnSpc>
              <a:buFont typeface="Arial" panose="020B0604020202020204" pitchFamily="34" charset="0"/>
              <a:buChar char="•"/>
            </a:pPr>
            <a:r>
              <a:rPr lang="ja-JP" altLang="en-US" sz="2800" dirty="0"/>
              <a:t>承認欲求で満たされる性格</a:t>
            </a:r>
            <a:endParaRPr lang="en-US" altLang="ja-JP" sz="2800" dirty="0"/>
          </a:p>
        </p:txBody>
      </p:sp>
      <p:pic>
        <p:nvPicPr>
          <p:cNvPr id="11" name="グラフィックス 10" descr="男性 枠線">
            <a:extLst>
              <a:ext uri="{FF2B5EF4-FFF2-40B4-BE49-F238E27FC236}">
                <a16:creationId xmlns:a16="http://schemas.microsoft.com/office/drawing/2014/main" id="{899C2E25-4BCB-418D-82DF-D2B0FF448E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969" y="2828724"/>
            <a:ext cx="2528988" cy="2528988"/>
          </a:xfrm>
          <a:prstGeom prst="rect">
            <a:avLst/>
          </a:prstGeom>
        </p:spPr>
      </p:pic>
      <p:sp>
        <p:nvSpPr>
          <p:cNvPr id="18" name="四角形: 角を丸くする 17">
            <a:extLst>
              <a:ext uri="{FF2B5EF4-FFF2-40B4-BE49-F238E27FC236}">
                <a16:creationId xmlns:a16="http://schemas.microsoft.com/office/drawing/2014/main" id="{93D2D70A-D982-4092-A64A-E8D446BC2C8B}"/>
              </a:ext>
            </a:extLst>
          </p:cNvPr>
          <p:cNvSpPr/>
          <p:nvPr/>
        </p:nvSpPr>
        <p:spPr>
          <a:xfrm>
            <a:off x="440077" y="2276476"/>
            <a:ext cx="11311846" cy="2528988"/>
          </a:xfrm>
          <a:prstGeom prst="roundRect">
            <a:avLst/>
          </a:prstGeom>
          <a:solidFill>
            <a:schemeClr val="tx2">
              <a:lumMod val="40000"/>
              <a:lumOff val="60000"/>
            </a:schemeClr>
          </a:solidFill>
          <a:ln>
            <a:solidFill>
              <a:srgbClr val="4D74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6000" b="1" dirty="0">
                <a:ln w="10160">
                  <a:solidFill>
                    <a:schemeClr val="tx2"/>
                  </a:solidFill>
                  <a:prstDash val="solid"/>
                </a:ln>
                <a:solidFill>
                  <a:srgbClr val="FFFFFF"/>
                </a:solidFill>
                <a:effectLst>
                  <a:outerShdw blurRad="38100" dist="22860" dir="5400000" algn="tl" rotWithShape="0">
                    <a:srgbClr val="000000">
                      <a:alpha val="30000"/>
                    </a:srgbClr>
                  </a:outerShdw>
                </a:effectLst>
              </a:rPr>
              <a:t>ものぐさな人に捧ぐ！</a:t>
            </a:r>
            <a:endParaRPr kumimoji="1" lang="en-US" altLang="ja-JP" sz="6000" b="1" dirty="0">
              <a:ln w="10160">
                <a:solidFill>
                  <a:schemeClr val="tx2"/>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68691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ものぐさな人におススメできる理由</a:t>
            </a:r>
          </a:p>
        </p:txBody>
      </p:sp>
      <p:sp>
        <p:nvSpPr>
          <p:cNvPr id="3" name="コンテンツ プレースホルダー 2">
            <a:extLst>
              <a:ext uri="{FF2B5EF4-FFF2-40B4-BE49-F238E27FC236}">
                <a16:creationId xmlns:a16="http://schemas.microsoft.com/office/drawing/2014/main" id="{D4A2EB3F-4D60-451F-8F45-7D6654D2FCD9}"/>
              </a:ext>
            </a:extLst>
          </p:cNvPr>
          <p:cNvSpPr>
            <a:spLocks noGrp="1"/>
          </p:cNvSpPr>
          <p:nvPr>
            <p:ph idx="1"/>
          </p:nvPr>
        </p:nvSpPr>
        <p:spPr>
          <a:xfrm>
            <a:off x="1036954" y="4542365"/>
            <a:ext cx="3258724" cy="452535"/>
          </a:xfrm>
        </p:spPr>
        <p:txBody>
          <a:bodyPr vert="horz" lIns="91440" tIns="45720" rIns="91440" bIns="45720" rtlCol="0" anchor="t">
            <a:normAutofit/>
          </a:bodyPr>
          <a:lstStyle/>
          <a:p>
            <a:pPr rtl="0"/>
            <a:r>
              <a:rPr lang="ja-JP" altLang="en-US" sz="2400" dirty="0"/>
              <a:t>支出を入力するだけ！</a:t>
            </a:r>
            <a:endParaRPr lang="en-US" altLang="ja-JP" sz="2400" dirty="0"/>
          </a:p>
        </p:txBody>
      </p:sp>
      <p:sp>
        <p:nvSpPr>
          <p:cNvPr id="13" name="コンテンツ プレースホルダー 12">
            <a:extLst>
              <a:ext uri="{FF2B5EF4-FFF2-40B4-BE49-F238E27FC236}">
                <a16:creationId xmlns:a16="http://schemas.microsoft.com/office/drawing/2014/main" id="{391CD11A-AD36-4E45-855A-2546C295CEBC}"/>
              </a:ext>
            </a:extLst>
          </p:cNvPr>
          <p:cNvSpPr>
            <a:spLocks noGrp="1"/>
          </p:cNvSpPr>
          <p:nvPr>
            <p:ph idx="16"/>
          </p:nvPr>
        </p:nvSpPr>
        <p:spPr>
          <a:xfrm>
            <a:off x="4466638" y="4383554"/>
            <a:ext cx="3258724" cy="1222692"/>
          </a:xfrm>
        </p:spPr>
        <p:txBody>
          <a:bodyPr rtlCol="0">
            <a:noAutofit/>
          </a:bodyPr>
          <a:lstStyle/>
          <a:p>
            <a:pPr rtl="0"/>
            <a:r>
              <a:rPr lang="ja-JP" altLang="en-US" sz="2400" dirty="0"/>
              <a:t>楽しみながら</a:t>
            </a:r>
            <a:endParaRPr lang="en-US" altLang="ja-JP" sz="2400" dirty="0"/>
          </a:p>
          <a:p>
            <a:pPr rtl="0"/>
            <a:r>
              <a:rPr lang="ja-JP" altLang="en-US" sz="2400" dirty="0"/>
              <a:t>続けることができる！</a:t>
            </a:r>
          </a:p>
        </p:txBody>
      </p:sp>
      <p:pic>
        <p:nvPicPr>
          <p:cNvPr id="8" name="グラフィックス 7" descr="豚の貯金箱 枠線">
            <a:extLst>
              <a:ext uri="{FF2B5EF4-FFF2-40B4-BE49-F238E27FC236}">
                <a16:creationId xmlns:a16="http://schemas.microsoft.com/office/drawing/2014/main" id="{F4824B8A-E2CA-4F7E-A787-00182686C4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0888" y="2860803"/>
            <a:ext cx="1210857" cy="1210857"/>
          </a:xfrm>
          <a:prstGeom prst="rect">
            <a:avLst/>
          </a:prstGeom>
        </p:spPr>
      </p:pic>
      <p:pic>
        <p:nvPicPr>
          <p:cNvPr id="14" name="グラフィックス 13" descr="ゲーム コントローラー 枠線">
            <a:extLst>
              <a:ext uri="{FF2B5EF4-FFF2-40B4-BE49-F238E27FC236}">
                <a16:creationId xmlns:a16="http://schemas.microsoft.com/office/drawing/2014/main" id="{D2F5BBA1-DB2E-4B0E-8C92-6617F9CA5C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3238" y="2896895"/>
            <a:ext cx="1097577" cy="1097577"/>
          </a:xfrm>
          <a:prstGeom prst="rect">
            <a:avLst/>
          </a:prstGeom>
        </p:spPr>
      </p:pic>
      <p:sp>
        <p:nvSpPr>
          <p:cNvPr id="15" name="テキスト ボックス 14">
            <a:extLst>
              <a:ext uri="{FF2B5EF4-FFF2-40B4-BE49-F238E27FC236}">
                <a16:creationId xmlns:a16="http://schemas.microsoft.com/office/drawing/2014/main" id="{58DFE0CC-D2B4-4EF2-89CB-E72FCF1B24C3}"/>
              </a:ext>
            </a:extLst>
          </p:cNvPr>
          <p:cNvSpPr txBox="1"/>
          <p:nvPr/>
        </p:nvSpPr>
        <p:spPr>
          <a:xfrm>
            <a:off x="1870732" y="2370738"/>
            <a:ext cx="1484718" cy="369332"/>
          </a:xfrm>
          <a:prstGeom prst="rect">
            <a:avLst/>
          </a:prstGeom>
          <a:noFill/>
        </p:spPr>
        <p:txBody>
          <a:bodyPr wrap="square" rtlCol="0">
            <a:spAutoFit/>
          </a:bodyPr>
          <a:lstStyle/>
          <a:p>
            <a:pPr algn="ctr"/>
            <a:r>
              <a:rPr kumimoji="1" lang="ja-JP" altLang="en-US" dirty="0"/>
              <a:t>家計簿機能</a:t>
            </a:r>
          </a:p>
        </p:txBody>
      </p:sp>
      <p:sp>
        <p:nvSpPr>
          <p:cNvPr id="19" name="テキスト ボックス 18">
            <a:extLst>
              <a:ext uri="{FF2B5EF4-FFF2-40B4-BE49-F238E27FC236}">
                <a16:creationId xmlns:a16="http://schemas.microsoft.com/office/drawing/2014/main" id="{E3C2B1B2-914E-4B6F-ADA8-036B495C4A89}"/>
              </a:ext>
            </a:extLst>
          </p:cNvPr>
          <p:cNvSpPr txBox="1"/>
          <p:nvPr/>
        </p:nvSpPr>
        <p:spPr>
          <a:xfrm>
            <a:off x="4926621" y="2350190"/>
            <a:ext cx="2290810" cy="369332"/>
          </a:xfrm>
          <a:prstGeom prst="rect">
            <a:avLst/>
          </a:prstGeom>
          <a:noFill/>
        </p:spPr>
        <p:txBody>
          <a:bodyPr wrap="square" rtlCol="0">
            <a:spAutoFit/>
          </a:bodyPr>
          <a:lstStyle/>
          <a:p>
            <a:pPr algn="ctr"/>
            <a:r>
              <a:rPr kumimoji="1" lang="ja-JP" altLang="en-US" dirty="0"/>
              <a:t>育成ゲーム機能</a:t>
            </a:r>
          </a:p>
        </p:txBody>
      </p:sp>
      <p:sp>
        <p:nvSpPr>
          <p:cNvPr id="17" name="コンテンツ プレースホルダー 12">
            <a:extLst>
              <a:ext uri="{FF2B5EF4-FFF2-40B4-BE49-F238E27FC236}">
                <a16:creationId xmlns:a16="http://schemas.microsoft.com/office/drawing/2014/main" id="{95FA54E6-F8DF-4821-8BCE-10C5326E237C}"/>
              </a:ext>
            </a:extLst>
          </p:cNvPr>
          <p:cNvSpPr txBox="1">
            <a:spLocks/>
          </p:cNvSpPr>
          <p:nvPr/>
        </p:nvSpPr>
        <p:spPr>
          <a:xfrm>
            <a:off x="8089552" y="4195124"/>
            <a:ext cx="3258724" cy="828939"/>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ts val="1000"/>
              </a:spcBef>
              <a:buFont typeface="Arial" panose="020B0604020202020204" pitchFamily="34" charset="0"/>
              <a:buNone/>
              <a:defRPr kumimoji="1" sz="1400" kern="1200">
                <a:solidFill>
                  <a:schemeClr val="tx1"/>
                </a:solidFill>
                <a:latin typeface="Meiryo UI" panose="020B0604030504040204" pitchFamily="50" charset="-128"/>
                <a:ea typeface="Meiryo UI" panose="020B0604030504040204" pitchFamily="50" charset="-128"/>
                <a:cs typeface="+mn-cs"/>
              </a:defRPr>
            </a:lvl1pPr>
            <a:lvl2pPr marL="4572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2pPr>
            <a:lvl3pPr marL="9144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3pPr>
            <a:lvl4pPr marL="13716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4pPr>
            <a:lvl5pPr marL="1828800" indent="0" algn="l" defTabSz="914400" rtl="0" eaLnBrk="1" latinLnBrk="0" hangingPunct="1">
              <a:lnSpc>
                <a:spcPts val="2200"/>
              </a:lnSpc>
              <a:spcBef>
                <a:spcPts val="5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pPr>
            <a:r>
              <a:rPr lang="ja-JP" altLang="en-US" sz="2400" dirty="0"/>
              <a:t>「いいね！」で</a:t>
            </a:r>
            <a:endParaRPr lang="en-US" altLang="ja-JP" sz="2400" dirty="0"/>
          </a:p>
          <a:p>
            <a:pPr>
              <a:lnSpc>
                <a:spcPct val="100000"/>
              </a:lnSpc>
            </a:pPr>
            <a:r>
              <a:rPr lang="ja-JP" altLang="en-US" sz="2400" dirty="0"/>
              <a:t>承認欲求満たせる！！</a:t>
            </a:r>
          </a:p>
        </p:txBody>
      </p:sp>
      <p:sp>
        <p:nvSpPr>
          <p:cNvPr id="20" name="テキスト ボックス 19">
            <a:extLst>
              <a:ext uri="{FF2B5EF4-FFF2-40B4-BE49-F238E27FC236}">
                <a16:creationId xmlns:a16="http://schemas.microsoft.com/office/drawing/2014/main" id="{9EB4FBB7-8A12-43A2-B40A-E794C099B378}"/>
              </a:ext>
            </a:extLst>
          </p:cNvPr>
          <p:cNvSpPr txBox="1"/>
          <p:nvPr/>
        </p:nvSpPr>
        <p:spPr>
          <a:xfrm>
            <a:off x="8461648" y="2324099"/>
            <a:ext cx="2290810" cy="369332"/>
          </a:xfrm>
          <a:prstGeom prst="rect">
            <a:avLst/>
          </a:prstGeom>
          <a:noFill/>
        </p:spPr>
        <p:txBody>
          <a:bodyPr wrap="square" rtlCol="0">
            <a:spAutoFit/>
          </a:bodyPr>
          <a:lstStyle/>
          <a:p>
            <a:pPr algn="ctr"/>
            <a:r>
              <a:rPr kumimoji="1" lang="ja-JP" altLang="en-US" dirty="0"/>
              <a:t>共有機能</a:t>
            </a:r>
          </a:p>
        </p:txBody>
      </p:sp>
      <p:pic>
        <p:nvPicPr>
          <p:cNvPr id="10" name="グラフィックス 9" descr="男性の集団 枠線">
            <a:extLst>
              <a:ext uri="{FF2B5EF4-FFF2-40B4-BE49-F238E27FC236}">
                <a16:creationId xmlns:a16="http://schemas.microsoft.com/office/drawing/2014/main" id="{937C05F5-BD01-4D7A-8CCA-B33863F086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6507" y="2894356"/>
            <a:ext cx="1081093" cy="1081093"/>
          </a:xfrm>
          <a:prstGeom prst="rect">
            <a:avLst/>
          </a:prstGeom>
        </p:spPr>
      </p:pic>
      <p:cxnSp>
        <p:nvCxnSpPr>
          <p:cNvPr id="5" name="直線コネクタ 4">
            <a:extLst>
              <a:ext uri="{FF2B5EF4-FFF2-40B4-BE49-F238E27FC236}">
                <a16:creationId xmlns:a16="http://schemas.microsoft.com/office/drawing/2014/main" id="{58288AA3-7B76-4DF5-B233-7A334A87BBC8}"/>
              </a:ext>
            </a:extLst>
          </p:cNvPr>
          <p:cNvCxnSpPr/>
          <p:nvPr/>
        </p:nvCxnSpPr>
        <p:spPr>
          <a:xfrm>
            <a:off x="4338751" y="2350190"/>
            <a:ext cx="0" cy="3007522"/>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直線コネクタ 17">
            <a:extLst>
              <a:ext uri="{FF2B5EF4-FFF2-40B4-BE49-F238E27FC236}">
                <a16:creationId xmlns:a16="http://schemas.microsoft.com/office/drawing/2014/main" id="{55438DDD-B2E2-449C-AF97-655D8ADD1C38}"/>
              </a:ext>
            </a:extLst>
          </p:cNvPr>
          <p:cNvCxnSpPr/>
          <p:nvPr/>
        </p:nvCxnSpPr>
        <p:spPr>
          <a:xfrm>
            <a:off x="7912445" y="2293277"/>
            <a:ext cx="0" cy="3007522"/>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2540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2000"/>
                                        <p:tgtEl>
                                          <p:spTgt spid="13">
                                            <p:txEl>
                                              <p:pRg st="0" end="0"/>
                                            </p:txEl>
                                          </p:spTgt>
                                        </p:tgtEl>
                                      </p:cBhvr>
                                    </p:animEffect>
                                    <p:anim calcmode="lin" valueType="num">
                                      <p:cBhvr>
                                        <p:cTn id="15" dur="2000" fill="hold"/>
                                        <p:tgtEl>
                                          <p:spTgt spid="13">
                                            <p:txEl>
                                              <p:pRg st="0" end="0"/>
                                            </p:txEl>
                                          </p:spTgt>
                                        </p:tgtEl>
                                        <p:attrNameLst>
                                          <p:attrName>ppt_w</p:attrName>
                                        </p:attrNameLst>
                                      </p:cBhvr>
                                      <p:tavLst>
                                        <p:tav tm="0" fmla="#ppt_w*sin(2.5*pi*$)">
                                          <p:val>
                                            <p:fltVal val="0"/>
                                          </p:val>
                                        </p:tav>
                                        <p:tav tm="100000">
                                          <p:val>
                                            <p:fltVal val="1"/>
                                          </p:val>
                                        </p:tav>
                                      </p:tavLst>
                                    </p:anim>
                                    <p:anim calcmode="lin" valueType="num">
                                      <p:cBhvr>
                                        <p:cTn id="16" dur="2000" fill="hold"/>
                                        <p:tgtEl>
                                          <p:spTgt spid="13">
                                            <p:txEl>
                                              <p:pRg st="0" end="0"/>
                                            </p:txEl>
                                          </p:spTgt>
                                        </p:tgtEl>
                                        <p:attrNameLst>
                                          <p:attrName>ppt_h</p:attrName>
                                        </p:attrNameLst>
                                      </p:cBhvr>
                                      <p:tavLst>
                                        <p:tav tm="0">
                                          <p:val>
                                            <p:strVal val="#ppt_h"/>
                                          </p:val>
                                        </p:tav>
                                        <p:tav tm="100000">
                                          <p:val>
                                            <p:strVal val="#ppt_h"/>
                                          </p:val>
                                        </p:tav>
                                      </p:tavLst>
                                    </p:anim>
                                  </p:childTnLst>
                                </p:cTn>
                              </p:par>
                              <p:par>
                                <p:cTn id="17" presetID="45" presetClass="entr" presetSubtype="0" fill="hold" grpId="0" nodeType="with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000"/>
                                        <p:tgtEl>
                                          <p:spTgt spid="13">
                                            <p:txEl>
                                              <p:pRg st="1" end="1"/>
                                            </p:txEl>
                                          </p:spTgt>
                                        </p:tgtEl>
                                      </p:cBhvr>
                                    </p:animEffect>
                                    <p:anim calcmode="lin" valueType="num">
                                      <p:cBhvr>
                                        <p:cTn id="20" dur="2000" fill="hold"/>
                                        <p:tgtEl>
                                          <p:spTgt spid="13">
                                            <p:txEl>
                                              <p:pRg st="1" end="1"/>
                                            </p:txEl>
                                          </p:spTgt>
                                        </p:tgtEl>
                                        <p:attrNameLst>
                                          <p:attrName>ppt_w</p:attrName>
                                        </p:attrNameLst>
                                      </p:cBhvr>
                                      <p:tavLst>
                                        <p:tav tm="0" fmla="#ppt_w*sin(2.5*pi*$)">
                                          <p:val>
                                            <p:fltVal val="0"/>
                                          </p:val>
                                        </p:tav>
                                        <p:tav tm="100000">
                                          <p:val>
                                            <p:fltVal val="1"/>
                                          </p:val>
                                        </p:tav>
                                      </p:tavLst>
                                    </p:anim>
                                    <p:anim calcmode="lin" valueType="num">
                                      <p:cBhvr>
                                        <p:cTn id="21" dur="2000" fill="hold"/>
                                        <p:tgtEl>
                                          <p:spTgt spid="1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nodeType="click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2000"/>
                                        <p:tgtEl>
                                          <p:spTgt spid="17">
                                            <p:txEl>
                                              <p:pRg st="0" end="0"/>
                                            </p:txEl>
                                          </p:spTgt>
                                        </p:tgtEl>
                                      </p:cBhvr>
                                    </p:animEffect>
                                    <p:anim calcmode="lin" valueType="num">
                                      <p:cBhvr>
                                        <p:cTn id="27" dur="2000" fill="hold"/>
                                        <p:tgtEl>
                                          <p:spTgt spid="17">
                                            <p:txEl>
                                              <p:pRg st="0" end="0"/>
                                            </p:txEl>
                                          </p:spTgt>
                                        </p:tgtEl>
                                        <p:attrNameLst>
                                          <p:attrName>ppt_w</p:attrName>
                                        </p:attrNameLst>
                                      </p:cBhvr>
                                      <p:tavLst>
                                        <p:tav tm="0" fmla="#ppt_w*sin(2.5*pi*$)">
                                          <p:val>
                                            <p:fltVal val="0"/>
                                          </p:val>
                                        </p:tav>
                                        <p:tav tm="100000">
                                          <p:val>
                                            <p:fltVal val="1"/>
                                          </p:val>
                                        </p:tav>
                                      </p:tavLst>
                                    </p:anim>
                                    <p:anim calcmode="lin" valueType="num">
                                      <p:cBhvr>
                                        <p:cTn id="28" dur="2000" fill="hold"/>
                                        <p:tgtEl>
                                          <p:spTgt spid="17">
                                            <p:txEl>
                                              <p:pRg st="0" end="0"/>
                                            </p:txEl>
                                          </p:spTgt>
                                        </p:tgtEl>
                                        <p:attrNameLst>
                                          <p:attrName>ppt_h</p:attrName>
                                        </p:attrNameLst>
                                      </p:cBhvr>
                                      <p:tavLst>
                                        <p:tav tm="0">
                                          <p:val>
                                            <p:strVal val="#ppt_h"/>
                                          </p:val>
                                        </p:tav>
                                        <p:tav tm="100000">
                                          <p:val>
                                            <p:strVal val="#ppt_h"/>
                                          </p:val>
                                        </p:tav>
                                      </p:tavLst>
                                    </p:anim>
                                  </p:childTnLst>
                                </p:cTn>
                              </p:par>
                              <p:par>
                                <p:cTn id="29" presetID="45" presetClass="entr" presetSubtype="0" fill="hold" nodeType="withEffect">
                                  <p:stCondLst>
                                    <p:cond delay="0"/>
                                  </p:stCondLst>
                                  <p:childTnLst>
                                    <p:set>
                                      <p:cBhvr>
                                        <p:cTn id="30" dur="1" fill="hold">
                                          <p:stCondLst>
                                            <p:cond delay="0"/>
                                          </p:stCondLst>
                                        </p:cTn>
                                        <p:tgtEl>
                                          <p:spTgt spid="17">
                                            <p:txEl>
                                              <p:pRg st="1" end="1"/>
                                            </p:txEl>
                                          </p:spTgt>
                                        </p:tgtEl>
                                        <p:attrNameLst>
                                          <p:attrName>style.visibility</p:attrName>
                                        </p:attrNameLst>
                                      </p:cBhvr>
                                      <p:to>
                                        <p:strVal val="visible"/>
                                      </p:to>
                                    </p:set>
                                    <p:animEffect transition="in" filter="fade">
                                      <p:cBhvr>
                                        <p:cTn id="31" dur="2000"/>
                                        <p:tgtEl>
                                          <p:spTgt spid="17">
                                            <p:txEl>
                                              <p:pRg st="1" end="1"/>
                                            </p:txEl>
                                          </p:spTgt>
                                        </p:tgtEl>
                                      </p:cBhvr>
                                    </p:animEffect>
                                    <p:anim calcmode="lin" valueType="num">
                                      <p:cBhvr>
                                        <p:cTn id="32" dur="2000" fill="hold"/>
                                        <p:tgtEl>
                                          <p:spTgt spid="17">
                                            <p:txEl>
                                              <p:pRg st="1" end="1"/>
                                            </p:txEl>
                                          </p:spTgt>
                                        </p:tgtEl>
                                        <p:attrNameLst>
                                          <p:attrName>ppt_w</p:attrName>
                                        </p:attrNameLst>
                                      </p:cBhvr>
                                      <p:tavLst>
                                        <p:tav tm="0" fmla="#ppt_w*sin(2.5*pi*$)">
                                          <p:val>
                                            <p:fltVal val="0"/>
                                          </p:val>
                                        </p:tav>
                                        <p:tav tm="100000">
                                          <p:val>
                                            <p:fltVal val="1"/>
                                          </p:val>
                                        </p:tav>
                                      </p:tavLst>
                                    </p:anim>
                                    <p:anim calcmode="lin" valueType="num">
                                      <p:cBhvr>
                                        <p:cTn id="33" dur="2000" fill="hold"/>
                                        <p:tgtEl>
                                          <p:spTgt spid="17">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ja-JP" altLang="en-US" dirty="0"/>
              <a:t>「かけいぼっち」を利用することで得られる効果</a:t>
            </a:r>
          </a:p>
        </p:txBody>
      </p:sp>
      <p:sp>
        <p:nvSpPr>
          <p:cNvPr id="10" name="テキスト ボックス 9">
            <a:extLst>
              <a:ext uri="{FF2B5EF4-FFF2-40B4-BE49-F238E27FC236}">
                <a16:creationId xmlns:a16="http://schemas.microsoft.com/office/drawing/2014/main" id="{6B3AD125-C502-4B1B-A9F8-1F0137D9C0E2}"/>
              </a:ext>
            </a:extLst>
          </p:cNvPr>
          <p:cNvSpPr txBox="1"/>
          <p:nvPr/>
        </p:nvSpPr>
        <p:spPr>
          <a:xfrm>
            <a:off x="1685924" y="3080165"/>
            <a:ext cx="8820151" cy="2277547"/>
          </a:xfrm>
          <a:prstGeom prst="rect">
            <a:avLst/>
          </a:prstGeom>
          <a:noFill/>
        </p:spPr>
        <p:txBody>
          <a:bodyPr wrap="square" rtlCol="0">
            <a:spAutoFit/>
          </a:bodyPr>
          <a:lstStyle/>
          <a:p>
            <a:r>
              <a:rPr lang="ja-JP" altLang="en-US" sz="2800" dirty="0"/>
              <a:t>・目標のために</a:t>
            </a:r>
            <a:r>
              <a:rPr lang="ja-JP" altLang="en-US" sz="3200" b="1" dirty="0"/>
              <a:t>前向きに仕事ができるようになる</a:t>
            </a:r>
            <a:endParaRPr lang="en-US" altLang="ja-JP" sz="3200" b="1" dirty="0"/>
          </a:p>
          <a:p>
            <a:r>
              <a:rPr lang="ja-JP" altLang="en-US" sz="2800" b="1" dirty="0"/>
              <a:t> </a:t>
            </a:r>
            <a:endParaRPr lang="en-US" altLang="ja-JP" sz="2800" b="1" dirty="0"/>
          </a:p>
          <a:p>
            <a:r>
              <a:rPr lang="ja-JP" altLang="en-US" sz="2800" dirty="0"/>
              <a:t>・目標を達成して</a:t>
            </a:r>
            <a:r>
              <a:rPr lang="ja-JP" altLang="en-US" sz="3200" b="1" dirty="0"/>
              <a:t>同僚にドヤ顔できる</a:t>
            </a:r>
            <a:endParaRPr lang="en-US" altLang="ja-JP" sz="3200" b="1" dirty="0"/>
          </a:p>
          <a:p>
            <a:endParaRPr kumimoji="1" lang="en-US" altLang="ja-JP" sz="3200" b="1" dirty="0"/>
          </a:p>
          <a:p>
            <a:endParaRPr kumimoji="1" lang="ja-JP" altLang="en-US" dirty="0"/>
          </a:p>
        </p:txBody>
      </p:sp>
      <p:pic>
        <p:nvPicPr>
          <p:cNvPr id="12" name="グラフィックス 11" descr="星 枠線">
            <a:extLst>
              <a:ext uri="{FF2B5EF4-FFF2-40B4-BE49-F238E27FC236}">
                <a16:creationId xmlns:a16="http://schemas.microsoft.com/office/drawing/2014/main" id="{1EBD7D5D-5ADA-4344-9F34-0361EB9951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0254" y="3431970"/>
            <a:ext cx="1464946" cy="1464946"/>
          </a:xfrm>
          <a:prstGeom prst="rect">
            <a:avLst/>
          </a:prstGeom>
        </p:spPr>
      </p:pic>
      <p:pic>
        <p:nvPicPr>
          <p:cNvPr id="18" name="グラフィックス 17" descr="ユーザー 枠線">
            <a:extLst>
              <a:ext uri="{FF2B5EF4-FFF2-40B4-BE49-F238E27FC236}">
                <a16:creationId xmlns:a16="http://schemas.microsoft.com/office/drawing/2014/main" id="{C5B4FF14-2ECA-4BB2-B0C3-08FF1AD05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2955" y="3845356"/>
            <a:ext cx="2103120" cy="2103120"/>
          </a:xfrm>
          <a:prstGeom prst="rect">
            <a:avLst/>
          </a:prstGeom>
        </p:spPr>
      </p:pic>
    </p:spTree>
    <p:extLst>
      <p:ext uri="{BB962C8B-B14F-4D97-AF65-F5344CB8AC3E}">
        <p14:creationId xmlns:p14="http://schemas.microsoft.com/office/powerpoint/2010/main" val="247837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1000"/>
                                        <p:tgtEl>
                                          <p:spTgt spid="10">
                                            <p:txEl>
                                              <p:pRg st="2" end="2"/>
                                            </p:txEl>
                                          </p:spTgt>
                                        </p:tgtEl>
                                      </p:cBhvr>
                                    </p:animEffect>
                                    <p:anim calcmode="lin" valueType="num">
                                      <p:cBhvr>
                                        <p:cTn id="1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21600000">
                                      <p:cBhvr>
                                        <p:cTn id="20" dur="2000" fill="hold"/>
                                        <p:tgtEl>
                                          <p:spTgt spid="12"/>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タイトル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rtlCol="0">
            <a:normAutofit/>
          </a:bodyPr>
          <a:lstStyle/>
          <a:p>
            <a:pPr rtl="0"/>
            <a:r>
              <a:rPr lang="ja-JP" altLang="en-US" b="1" dirty="0">
                <a:ln w="22225">
                  <a:solidFill>
                    <a:schemeClr val="accent2"/>
                  </a:solidFill>
                  <a:prstDash val="solid"/>
                </a:ln>
                <a:solidFill>
                  <a:schemeClr val="accent2">
                    <a:lumMod val="40000"/>
                    <a:lumOff val="60000"/>
                  </a:schemeClr>
                </a:solidFill>
              </a:rPr>
              <a:t>機能の紹介</a:t>
            </a:r>
          </a:p>
        </p:txBody>
      </p:sp>
      <p:sp>
        <p:nvSpPr>
          <p:cNvPr id="5" name="図プレースホルダー 4">
            <a:extLst>
              <a:ext uri="{FF2B5EF4-FFF2-40B4-BE49-F238E27FC236}">
                <a16:creationId xmlns:a16="http://schemas.microsoft.com/office/drawing/2014/main" id="{514C7AA7-FE17-439C-AB83-87924B00488A}"/>
              </a:ext>
            </a:extLst>
          </p:cNvPr>
          <p:cNvSpPr>
            <a:spLocks noGrp="1"/>
          </p:cNvSpPr>
          <p:nvPr>
            <p:ph type="pic" sz="quarter" idx="14"/>
          </p:nvPr>
        </p:nvSpPr>
        <p:spPr>
          <a:xfrm>
            <a:off x="0" y="0"/>
            <a:ext cx="6181344" cy="6858000"/>
          </a:xfrm>
          <a:solidFill>
            <a:schemeClr val="accent5">
              <a:lumMod val="90000"/>
            </a:schemeClr>
          </a:solidFill>
        </p:spPr>
      </p:sp>
      <p:sp>
        <p:nvSpPr>
          <p:cNvPr id="3" name="図プレースホルダー 2">
            <a:extLst>
              <a:ext uri="{FF2B5EF4-FFF2-40B4-BE49-F238E27FC236}">
                <a16:creationId xmlns:a16="http://schemas.microsoft.com/office/drawing/2014/main" id="{CA2560F9-A8F0-458B-9690-4F6CDB92ABF4}"/>
              </a:ext>
            </a:extLst>
          </p:cNvPr>
          <p:cNvSpPr>
            <a:spLocks noGrp="1"/>
          </p:cNvSpPr>
          <p:nvPr>
            <p:ph type="pic" sz="quarter" idx="15"/>
          </p:nvPr>
        </p:nvSpPr>
        <p:spPr/>
      </p:sp>
    </p:spTree>
    <p:extLst>
      <p:ext uri="{BB962C8B-B14F-4D97-AF65-F5344CB8AC3E}">
        <p14:creationId xmlns:p14="http://schemas.microsoft.com/office/powerpoint/2010/main" val="2114420498"/>
      </p:ext>
    </p:extLst>
  </p:cSld>
  <p:clrMapOvr>
    <a:masterClrMapping/>
  </p:clrMapOvr>
</p:sld>
</file>

<file path=ppt/theme/theme1.xml><?xml version="1.0" encoding="utf-8"?>
<a:theme xmlns:a="http://schemas.openxmlformats.org/drawingml/2006/main" name="Office テーマ">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485_TF10081922_Win32" id="{03680DBF-1F88-442B-AE71-7276A1FA905C}" vid="{B91AD4AB-58FD-41B1-A7A5-6986444032F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{08816E2D-BE6F-474A-A64D-6444B6617657}tf10081922_win32</Template>
  <TotalTime>1616</TotalTime>
  <Words>1507</Words>
  <Application>Microsoft Office PowerPoint</Application>
  <PresentationFormat>ワイド画面</PresentationFormat>
  <Paragraphs>264</Paragraphs>
  <Slides>35</Slides>
  <Notes>35</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35</vt:i4>
      </vt:variant>
    </vt:vector>
  </HeadingPairs>
  <TitlesOfParts>
    <vt:vector size="41" baseType="lpstr">
      <vt:lpstr>Meiryo UI</vt:lpstr>
      <vt:lpstr>ＭＳ Ｐゴシック</vt:lpstr>
      <vt:lpstr>Arial</vt:lpstr>
      <vt:lpstr>Quire Sans Pro Light</vt:lpstr>
      <vt:lpstr>Tisa Offc Serif Pro</vt:lpstr>
      <vt:lpstr>Office テーマ</vt:lpstr>
      <vt:lpstr>家計簿アプリ 『かけいぼっち』</vt:lpstr>
      <vt:lpstr>PowerPoint プレゼンテーション</vt:lpstr>
      <vt:lpstr>なぜ「かけいぼっち」を作ろうとしたのか？</vt:lpstr>
      <vt:lpstr>「かけいぼっち」の概要</vt:lpstr>
      <vt:lpstr>各機能の相関</vt:lpstr>
      <vt:lpstr>「かけいぼっち」の想定利用者</vt:lpstr>
      <vt:lpstr>ものぐさな人におススメできる理由</vt:lpstr>
      <vt:lpstr>「かけいぼっち」を利用することで得られる効果</vt:lpstr>
      <vt:lpstr>機能の紹介</vt:lpstr>
      <vt:lpstr>本アプリケーションの推し機能</vt:lpstr>
      <vt:lpstr>本アプリケーションの推し機能</vt:lpstr>
      <vt:lpstr>PowerPoint プレゼンテーション</vt:lpstr>
      <vt:lpstr>PowerPoint プレゼンテーション</vt:lpstr>
      <vt:lpstr>PowerPoint プレゼンテーション</vt:lpstr>
      <vt:lpstr>本アプリケーションの推し機能</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本アプリケーションの推し機能</vt:lpstr>
      <vt:lpstr>PowerPoint プレゼンテーション</vt:lpstr>
      <vt:lpstr>PowerPoint プレゼンテーション</vt:lpstr>
      <vt:lpstr>PowerPoint プレゼンテーション</vt:lpstr>
      <vt:lpstr> 2023年冬　大型アップデート予定 </vt:lpstr>
      <vt:lpstr>苦労した点とその克服方法</vt:lpstr>
      <vt:lpstr>開発演習で学んだこと（チーム）</vt:lpstr>
      <vt:lpstr>開発演習で学んだこと（個人）</vt:lpstr>
      <vt:lpstr>謝辞</vt:lpstr>
      <vt:lpstr>ご清聴 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家計簿アプリ 『かけいぼっち』</dc:title>
  <dc:creator>飯島柊香</dc:creator>
  <cp:lastModifiedBy>飯島柊香</cp:lastModifiedBy>
  <cp:revision>51</cp:revision>
  <dcterms:created xsi:type="dcterms:W3CDTF">2023-06-27T05:45:38Z</dcterms:created>
  <dcterms:modified xsi:type="dcterms:W3CDTF">2023-06-28T16:55:48Z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